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56" r:id="rId2"/>
    <p:sldId id="257" r:id="rId3"/>
    <p:sldId id="259" r:id="rId4"/>
    <p:sldId id="260" r:id="rId5"/>
    <p:sldId id="261" r:id="rId6"/>
    <p:sldId id="258"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2FE7502-2C2A-4101-8F50-F5C76F0DBD23}">
          <p14:sldIdLst>
            <p14:sldId id="256"/>
            <p14:sldId id="257"/>
            <p14:sldId id="259"/>
            <p14:sldId id="260"/>
            <p14:sldId id="261"/>
            <p14:sldId id="258"/>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B9D3AC-0B09-431A-B706-41B927CBEEA2}" type="datetimeFigureOut">
              <a:rPr lang="cs-CZ" smtClean="0"/>
              <a:t>24.01.2019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2E4230-3ED2-49B7-B92E-A0D02858240C}" type="slidenum">
              <a:rPr lang="cs-CZ" smtClean="0"/>
              <a:t>‹#›</a:t>
            </a:fld>
            <a:endParaRPr lang="cs-CZ"/>
          </a:p>
        </p:txBody>
      </p:sp>
    </p:spTree>
    <p:extLst>
      <p:ext uri="{BB962C8B-B14F-4D97-AF65-F5344CB8AC3E}">
        <p14:creationId xmlns:p14="http://schemas.microsoft.com/office/powerpoint/2010/main" val="287416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22B7166E-79FE-4B9D-A06F-D392B48EBB56}"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728BBD3-6F5F-4506-8B3C-B1C2CC7A6E78}"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2D6908E3-99C1-43CA-8763-126C1F7A0AC5}"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59F88D6-46F5-4722-A6EC-E405453995C5}"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57F7D53-7A13-4DBA-844E-17F8D6445A50}"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736F0EB-F350-455A-B050-C7DEAE6505CF}"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4EDE67B-0EFE-4420-A368-4FE64A85A84A}"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D398E5F-06F8-4F8E-8C10-9F4300EA503C}"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967FEF6-7418-4744-B7F8-17D316D8E176}"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CA3470BC-F607-48B7-82C0-B230B8C30341}" type="datetime1">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F9DC521-29B5-4371-93CA-E30E6E7A05B8}" type="datetime1">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79CC2CD-FD85-4196-BCBB-235C852A84EF}" type="datetime1">
              <a:rPr lang="en-US" smtClean="0"/>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7BF0081-D549-4DFC-9099-A19878BF157E}" type="datetime1">
              <a:rPr lang="en-US" smtClean="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BE429-F17A-421C-BC06-C50F6A2908CC}" type="datetime1">
              <a:rPr lang="en-US" smtClean="0"/>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C04AC04A-ADC1-4192-9D7F-ABE540DEFD90}" type="datetime1">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A9DB8FB5-3104-4DEA-9F6E-C12E66740BF0}" type="datetime1">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E3258B-8A80-4FF9-88EC-F5BFBECA4722}" type="datetime1">
              <a:rPr lang="en-US" smtClean="0"/>
              <a:t>1/24/2019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layground.studio4u.cz/agrihub.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CAEF52-919B-42FA-8CB3-BF7C80B965A3}"/>
              </a:ext>
            </a:extLst>
          </p:cNvPr>
          <p:cNvSpPr>
            <a:spLocks noGrp="1"/>
          </p:cNvSpPr>
          <p:nvPr>
            <p:ph type="ctrTitle"/>
          </p:nvPr>
        </p:nvSpPr>
        <p:spPr>
          <a:xfrm>
            <a:off x="865094" y="2404534"/>
            <a:ext cx="8408909" cy="1646302"/>
          </a:xfrm>
        </p:spPr>
        <p:txBody>
          <a:bodyPr/>
          <a:lstStyle/>
          <a:p>
            <a:r>
              <a:rPr lang="cs-CZ" sz="4400" dirty="0" err="1"/>
              <a:t>Social</a:t>
            </a:r>
            <a:r>
              <a:rPr lang="cs-CZ" sz="4400" dirty="0"/>
              <a:t> </a:t>
            </a:r>
            <a:r>
              <a:rPr lang="cs-CZ" sz="4400" dirty="0" err="1"/>
              <a:t>Space</a:t>
            </a:r>
            <a:r>
              <a:rPr lang="cs-CZ" sz="4400" dirty="0"/>
              <a:t> </a:t>
            </a:r>
            <a:r>
              <a:rPr lang="cs-CZ" sz="4400" dirty="0" err="1"/>
              <a:t>for</a:t>
            </a:r>
            <a:r>
              <a:rPr lang="cs-CZ" sz="4400" dirty="0"/>
              <a:t> Smart </a:t>
            </a:r>
            <a:r>
              <a:rPr lang="cs-CZ" sz="4400" dirty="0" err="1"/>
              <a:t>Farming</a:t>
            </a:r>
            <a:endParaRPr lang="cs-CZ" sz="4400" dirty="0"/>
          </a:p>
        </p:txBody>
      </p:sp>
      <p:sp>
        <p:nvSpPr>
          <p:cNvPr id="3" name="Podnadpis 2">
            <a:extLst>
              <a:ext uri="{FF2B5EF4-FFF2-40B4-BE49-F238E27FC236}">
                <a16:creationId xmlns:a16="http://schemas.microsoft.com/office/drawing/2014/main" id="{C8E5FFD3-0547-4B3F-A945-C9502B14294D}"/>
              </a:ext>
            </a:extLst>
          </p:cNvPr>
          <p:cNvSpPr>
            <a:spLocks noGrp="1"/>
          </p:cNvSpPr>
          <p:nvPr>
            <p:ph type="subTitle" idx="1"/>
          </p:nvPr>
        </p:nvSpPr>
        <p:spPr/>
        <p:txBody>
          <a:bodyPr/>
          <a:lstStyle/>
          <a:p>
            <a:r>
              <a:rPr lang="cs-CZ" dirty="0"/>
              <a:t>SMART AGRI HUB</a:t>
            </a:r>
          </a:p>
        </p:txBody>
      </p:sp>
      <p:sp>
        <p:nvSpPr>
          <p:cNvPr id="4" name="Obdélník 3">
            <a:extLst>
              <a:ext uri="{FF2B5EF4-FFF2-40B4-BE49-F238E27FC236}">
                <a16:creationId xmlns:a16="http://schemas.microsoft.com/office/drawing/2014/main" id="{B7F2BCA1-1449-4E57-A54E-DCFDF4D8CBE6}"/>
              </a:ext>
            </a:extLst>
          </p:cNvPr>
          <p:cNvSpPr/>
          <p:nvPr/>
        </p:nvSpPr>
        <p:spPr>
          <a:xfrm>
            <a:off x="1335742" y="5105417"/>
            <a:ext cx="7902388" cy="646331"/>
          </a:xfrm>
          <a:prstGeom prst="rect">
            <a:avLst/>
          </a:prstGeom>
        </p:spPr>
        <p:txBody>
          <a:bodyPr wrap="square">
            <a:spAutoFit/>
          </a:bodyPr>
          <a:lstStyle/>
          <a:p>
            <a:r>
              <a:rPr lang="cs-CZ" dirty="0">
                <a:solidFill>
                  <a:schemeClr val="bg1">
                    <a:lumMod val="65000"/>
                  </a:schemeClr>
                </a:solidFill>
              </a:rPr>
              <a:t>Petr </a:t>
            </a:r>
            <a:r>
              <a:rPr lang="cs-CZ" dirty="0" err="1">
                <a:solidFill>
                  <a:schemeClr val="bg1">
                    <a:lumMod val="65000"/>
                  </a:schemeClr>
                </a:solidFill>
              </a:rPr>
              <a:t>Uhlir</a:t>
            </a:r>
            <a:r>
              <a:rPr lang="cs-CZ" dirty="0">
                <a:solidFill>
                  <a:schemeClr val="bg1">
                    <a:lumMod val="65000"/>
                  </a:schemeClr>
                </a:solidFill>
              </a:rPr>
              <a:t>, Marek </a:t>
            </a:r>
            <a:r>
              <a:rPr lang="cs-CZ" dirty="0" err="1">
                <a:solidFill>
                  <a:schemeClr val="bg1">
                    <a:lumMod val="65000"/>
                  </a:schemeClr>
                </a:solidFill>
              </a:rPr>
              <a:t>Splichal</a:t>
            </a:r>
            <a:r>
              <a:rPr lang="cs-CZ" dirty="0">
                <a:solidFill>
                  <a:schemeClr val="bg1">
                    <a:lumMod val="65000"/>
                  </a:schemeClr>
                </a:solidFill>
              </a:rPr>
              <a:t>, Michal Kepka, Andrei </a:t>
            </a:r>
            <a:r>
              <a:rPr lang="cs-CZ" dirty="0" err="1">
                <a:solidFill>
                  <a:schemeClr val="bg1">
                    <a:lumMod val="65000"/>
                  </a:schemeClr>
                </a:solidFill>
              </a:rPr>
              <a:t>Grishanov</a:t>
            </a:r>
            <a:r>
              <a:rPr lang="cs-CZ" dirty="0">
                <a:solidFill>
                  <a:schemeClr val="bg1">
                    <a:lumMod val="65000"/>
                  </a:schemeClr>
                </a:solidFill>
              </a:rPr>
              <a:t>, </a:t>
            </a:r>
            <a:r>
              <a:rPr lang="cs-CZ" dirty="0" err="1">
                <a:solidFill>
                  <a:schemeClr val="bg1">
                    <a:lumMod val="65000"/>
                  </a:schemeClr>
                </a:solidFill>
              </a:rPr>
              <a:t>Ratis</a:t>
            </a:r>
            <a:r>
              <a:rPr lang="cs-CZ" dirty="0">
                <a:solidFill>
                  <a:schemeClr val="bg1">
                    <a:lumMod val="65000"/>
                  </a:schemeClr>
                </a:solidFill>
              </a:rPr>
              <a:t> </a:t>
            </a:r>
            <a:r>
              <a:rPr lang="cs-CZ" dirty="0" err="1">
                <a:solidFill>
                  <a:schemeClr val="bg1">
                    <a:lumMod val="65000"/>
                  </a:schemeClr>
                </a:solidFill>
              </a:rPr>
              <a:t>Berzins</a:t>
            </a:r>
            <a:r>
              <a:rPr lang="cs-CZ" dirty="0">
                <a:solidFill>
                  <a:schemeClr val="bg1">
                    <a:lumMod val="65000"/>
                  </a:schemeClr>
                </a:solidFill>
              </a:rPr>
              <a:t>, Raul Palma, Ilze </a:t>
            </a:r>
            <a:r>
              <a:rPr lang="cs-CZ" dirty="0" err="1">
                <a:solidFill>
                  <a:schemeClr val="bg1">
                    <a:lumMod val="65000"/>
                  </a:schemeClr>
                </a:solidFill>
              </a:rPr>
              <a:t>Bargā</a:t>
            </a:r>
            <a:r>
              <a:rPr lang="cs-CZ" dirty="0">
                <a:solidFill>
                  <a:schemeClr val="bg1">
                    <a:lumMod val="65000"/>
                  </a:schemeClr>
                </a:solidFill>
              </a:rPr>
              <a:t>, Karel </a:t>
            </a:r>
            <a:r>
              <a:rPr lang="cs-CZ" dirty="0" err="1">
                <a:solidFill>
                  <a:schemeClr val="bg1">
                    <a:lumMod val="65000"/>
                  </a:schemeClr>
                </a:solidFill>
              </a:rPr>
              <a:t>Charvat</a:t>
            </a:r>
            <a:r>
              <a:rPr lang="cs-CZ" dirty="0">
                <a:solidFill>
                  <a:schemeClr val="bg1">
                    <a:lumMod val="65000"/>
                  </a:schemeClr>
                </a:solidFill>
              </a:rPr>
              <a:t>, </a:t>
            </a:r>
            <a:r>
              <a:rPr lang="cs-CZ" dirty="0" err="1">
                <a:solidFill>
                  <a:schemeClr val="bg1">
                    <a:lumMod val="65000"/>
                  </a:schemeClr>
                </a:solidFill>
              </a:rPr>
              <a:t>Jiri</a:t>
            </a:r>
            <a:r>
              <a:rPr lang="cs-CZ" dirty="0">
                <a:solidFill>
                  <a:schemeClr val="bg1">
                    <a:lumMod val="65000"/>
                  </a:schemeClr>
                </a:solidFill>
              </a:rPr>
              <a:t> Kvapil, Dmitrij </a:t>
            </a:r>
            <a:r>
              <a:rPr lang="cs-CZ" dirty="0" err="1">
                <a:solidFill>
                  <a:schemeClr val="bg1">
                    <a:lumMod val="65000"/>
                  </a:schemeClr>
                </a:solidFill>
              </a:rPr>
              <a:t>Kozuch</a:t>
            </a:r>
            <a:endParaRPr lang="cs-CZ" dirty="0">
              <a:solidFill>
                <a:schemeClr val="bg1">
                  <a:lumMod val="65000"/>
                </a:schemeClr>
              </a:solidFill>
            </a:endParaRPr>
          </a:p>
        </p:txBody>
      </p:sp>
      <p:pic>
        <p:nvPicPr>
          <p:cNvPr id="6" name="Obrázek 5">
            <a:extLst>
              <a:ext uri="{FF2B5EF4-FFF2-40B4-BE49-F238E27FC236}">
                <a16:creationId xmlns:a16="http://schemas.microsoft.com/office/drawing/2014/main" id="{67B52E88-C10C-4F7B-AC2D-0BB04A3F70A0}"/>
              </a:ext>
            </a:extLst>
          </p:cNvPr>
          <p:cNvPicPr>
            <a:picLocks noChangeAspect="1"/>
          </p:cNvPicPr>
          <p:nvPr/>
        </p:nvPicPr>
        <p:blipFill>
          <a:blip r:embed="rId2"/>
          <a:stretch>
            <a:fillRect/>
          </a:stretch>
        </p:blipFill>
        <p:spPr>
          <a:xfrm>
            <a:off x="4061604" y="1560624"/>
            <a:ext cx="2657861" cy="938786"/>
          </a:xfrm>
          <a:prstGeom prst="rect">
            <a:avLst/>
          </a:prstGeom>
        </p:spPr>
      </p:pic>
    </p:spTree>
    <p:extLst>
      <p:ext uri="{BB962C8B-B14F-4D97-AF65-F5344CB8AC3E}">
        <p14:creationId xmlns:p14="http://schemas.microsoft.com/office/powerpoint/2010/main" val="49146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7CF7B1-CFE3-4FBA-A3F9-BFAAEC02FE2D}"/>
              </a:ext>
            </a:extLst>
          </p:cNvPr>
          <p:cNvSpPr>
            <a:spLocks noGrp="1"/>
          </p:cNvSpPr>
          <p:nvPr>
            <p:ph type="title"/>
          </p:nvPr>
        </p:nvSpPr>
        <p:spPr/>
        <p:txBody>
          <a:bodyPr/>
          <a:lstStyle/>
          <a:p>
            <a:r>
              <a:rPr lang="cs-CZ" dirty="0" err="1"/>
              <a:t>Our</a:t>
            </a:r>
            <a:r>
              <a:rPr lang="cs-CZ" dirty="0"/>
              <a:t> </a:t>
            </a:r>
            <a:r>
              <a:rPr lang="cs-CZ" dirty="0" err="1"/>
              <a:t>goals</a:t>
            </a:r>
            <a:endParaRPr lang="cs-CZ" dirty="0"/>
          </a:p>
        </p:txBody>
      </p:sp>
      <p:pic>
        <p:nvPicPr>
          <p:cNvPr id="5" name="Zástupný obsah 4">
            <a:extLst>
              <a:ext uri="{FF2B5EF4-FFF2-40B4-BE49-F238E27FC236}">
                <a16:creationId xmlns:a16="http://schemas.microsoft.com/office/drawing/2014/main" id="{C7A5EC25-A02F-4616-9B9E-34663662A566}"/>
              </a:ext>
            </a:extLst>
          </p:cNvPr>
          <p:cNvPicPr>
            <a:picLocks noGrp="1" noChangeAspect="1"/>
          </p:cNvPicPr>
          <p:nvPr>
            <p:ph idx="1"/>
          </p:nvPr>
        </p:nvPicPr>
        <p:blipFill>
          <a:blip r:embed="rId2"/>
          <a:stretch>
            <a:fillRect/>
          </a:stretch>
        </p:blipFill>
        <p:spPr>
          <a:xfrm>
            <a:off x="677334" y="6041362"/>
            <a:ext cx="1039407" cy="367130"/>
          </a:xfrm>
        </p:spPr>
      </p:pic>
      <p:sp>
        <p:nvSpPr>
          <p:cNvPr id="6" name="Zástupný symbol pro číslo snímku 5">
            <a:extLst>
              <a:ext uri="{FF2B5EF4-FFF2-40B4-BE49-F238E27FC236}">
                <a16:creationId xmlns:a16="http://schemas.microsoft.com/office/drawing/2014/main" id="{1EB67817-CBEB-4185-A820-8CE581742D44}"/>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8" name="Obdélník 7">
            <a:extLst>
              <a:ext uri="{FF2B5EF4-FFF2-40B4-BE49-F238E27FC236}">
                <a16:creationId xmlns:a16="http://schemas.microsoft.com/office/drawing/2014/main" id="{6E2F1537-ECB5-4B7B-9CB7-0C71EC672730}"/>
              </a:ext>
            </a:extLst>
          </p:cNvPr>
          <p:cNvSpPr/>
          <p:nvPr/>
        </p:nvSpPr>
        <p:spPr>
          <a:xfrm>
            <a:off x="677334" y="1877722"/>
            <a:ext cx="8337176" cy="2308324"/>
          </a:xfrm>
          <a:prstGeom prst="rect">
            <a:avLst/>
          </a:prstGeom>
        </p:spPr>
        <p:txBody>
          <a:bodyPr wrap="square">
            <a:spAutoFit/>
          </a:bodyPr>
          <a:lstStyle/>
          <a:p>
            <a:r>
              <a:rPr lang="en-US">
                <a:solidFill>
                  <a:srgbClr val="373737"/>
                </a:solidFill>
                <a:latin typeface="Helvetica Neue"/>
              </a:rPr>
              <a:t>The goal is  to design and developed prototype of Agriculture Innovative Hub, which will integrate on one side principles of social media like Blog, Forum, design Science Shop, which will be able to connect users with developers and researchers and also integrate different types of demo application, where farmers developers, researchers will have chance to cooperate, test different API for new solution and also provide common experiment. Solution will be based on utilization of Liferay Portal and as backend will use SQL and non SQL database and will integrate tools like SensLog, HSlayers NG etc.</a:t>
            </a:r>
            <a:endParaRPr lang="cs-CZ" dirty="0"/>
          </a:p>
        </p:txBody>
      </p:sp>
      <p:sp>
        <p:nvSpPr>
          <p:cNvPr id="9" name="Zástupný obsah 2">
            <a:extLst>
              <a:ext uri="{FF2B5EF4-FFF2-40B4-BE49-F238E27FC236}">
                <a16:creationId xmlns:a16="http://schemas.microsoft.com/office/drawing/2014/main" id="{0E3886F1-9E18-46BC-AE5E-F544D9A3FDBC}"/>
              </a:ext>
            </a:extLst>
          </p:cNvPr>
          <p:cNvSpPr txBox="1">
            <a:spLocks/>
          </p:cNvSpPr>
          <p:nvPr/>
        </p:nvSpPr>
        <p:spPr>
          <a:xfrm>
            <a:off x="677334" y="4334435"/>
            <a:ext cx="8596668" cy="170692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cs-CZ" dirty="0" err="1"/>
              <a:t>Knowledge</a:t>
            </a:r>
            <a:r>
              <a:rPr lang="cs-CZ" dirty="0"/>
              <a:t> and </a:t>
            </a:r>
            <a:r>
              <a:rPr lang="cs-CZ" dirty="0" err="1"/>
              <a:t>information</a:t>
            </a:r>
            <a:r>
              <a:rPr lang="cs-CZ" dirty="0"/>
              <a:t> </a:t>
            </a:r>
            <a:r>
              <a:rPr lang="cs-CZ" dirty="0" err="1"/>
              <a:t>basement</a:t>
            </a:r>
            <a:endParaRPr lang="cs-CZ" dirty="0"/>
          </a:p>
          <a:p>
            <a:r>
              <a:rPr lang="cs-CZ" dirty="0" err="1"/>
              <a:t>Farms</a:t>
            </a:r>
            <a:r>
              <a:rPr lang="cs-CZ" dirty="0"/>
              <a:t>, </a:t>
            </a:r>
            <a:r>
              <a:rPr lang="cs-CZ" dirty="0" err="1"/>
              <a:t>agro</a:t>
            </a:r>
            <a:r>
              <a:rPr lang="cs-CZ" dirty="0"/>
              <a:t> and </a:t>
            </a:r>
            <a:r>
              <a:rPr lang="cs-CZ" dirty="0" err="1"/>
              <a:t>technological</a:t>
            </a:r>
            <a:r>
              <a:rPr lang="cs-CZ" dirty="0"/>
              <a:t> </a:t>
            </a:r>
            <a:r>
              <a:rPr lang="cs-CZ" dirty="0" err="1"/>
              <a:t>companies</a:t>
            </a:r>
            <a:r>
              <a:rPr lang="cs-CZ" dirty="0"/>
              <a:t> </a:t>
            </a:r>
            <a:r>
              <a:rPr lang="cs-CZ" dirty="0" err="1"/>
              <a:t>presentation</a:t>
            </a:r>
            <a:r>
              <a:rPr lang="cs-CZ" dirty="0"/>
              <a:t> place</a:t>
            </a:r>
          </a:p>
          <a:p>
            <a:r>
              <a:rPr lang="cs-CZ" dirty="0" err="1"/>
              <a:t>Become</a:t>
            </a:r>
            <a:r>
              <a:rPr lang="cs-CZ" dirty="0"/>
              <a:t> a </a:t>
            </a:r>
            <a:r>
              <a:rPr lang="cs-CZ" dirty="0" err="1"/>
              <a:t>community</a:t>
            </a:r>
            <a:r>
              <a:rPr lang="cs-CZ" dirty="0"/>
              <a:t> </a:t>
            </a:r>
            <a:r>
              <a:rPr lang="cs-CZ" dirty="0" err="1"/>
              <a:t>portal</a:t>
            </a:r>
            <a:r>
              <a:rPr lang="cs-CZ" dirty="0"/>
              <a:t> </a:t>
            </a:r>
          </a:p>
        </p:txBody>
      </p:sp>
    </p:spTree>
    <p:extLst>
      <p:ext uri="{BB962C8B-B14F-4D97-AF65-F5344CB8AC3E}">
        <p14:creationId xmlns:p14="http://schemas.microsoft.com/office/powerpoint/2010/main" val="264019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0EA706-8ED1-4E9A-8150-28AF54E73155}"/>
              </a:ext>
            </a:extLst>
          </p:cNvPr>
          <p:cNvSpPr>
            <a:spLocks noGrp="1"/>
          </p:cNvSpPr>
          <p:nvPr>
            <p:ph type="title"/>
          </p:nvPr>
        </p:nvSpPr>
        <p:spPr>
          <a:xfrm>
            <a:off x="677334" y="609600"/>
            <a:ext cx="8596668" cy="1320800"/>
          </a:xfrm>
        </p:spPr>
        <p:txBody>
          <a:bodyPr/>
          <a:lstStyle/>
          <a:p>
            <a:r>
              <a:rPr lang="cs-CZ" dirty="0" err="1"/>
              <a:t>Initial</a:t>
            </a:r>
            <a:r>
              <a:rPr lang="cs-CZ" dirty="0"/>
              <a:t> </a:t>
            </a:r>
            <a:r>
              <a:rPr lang="cs-CZ" dirty="0" err="1"/>
              <a:t>analysis</a:t>
            </a:r>
            <a:endParaRPr lang="cs-CZ" dirty="0"/>
          </a:p>
        </p:txBody>
      </p:sp>
      <p:sp>
        <p:nvSpPr>
          <p:cNvPr id="3" name="Zástupný obsah 2">
            <a:extLst>
              <a:ext uri="{FF2B5EF4-FFF2-40B4-BE49-F238E27FC236}">
                <a16:creationId xmlns:a16="http://schemas.microsoft.com/office/drawing/2014/main" id="{580416CA-7819-4067-AB92-8B0E05CD0D0F}"/>
              </a:ext>
            </a:extLst>
          </p:cNvPr>
          <p:cNvSpPr>
            <a:spLocks noGrp="1"/>
          </p:cNvSpPr>
          <p:nvPr>
            <p:ph idx="1"/>
          </p:nvPr>
        </p:nvSpPr>
        <p:spPr>
          <a:xfrm>
            <a:off x="677334" y="1930400"/>
            <a:ext cx="8596668" cy="3880773"/>
          </a:xfrm>
        </p:spPr>
        <p:txBody>
          <a:bodyPr>
            <a:normAutofit fontScale="92500" lnSpcReduction="10000"/>
          </a:bodyPr>
          <a:lstStyle/>
          <a:p>
            <a:r>
              <a:rPr lang="cs-CZ" dirty="0"/>
              <a:t>Target </a:t>
            </a:r>
            <a:r>
              <a:rPr lang="cs-CZ" dirty="0" err="1"/>
              <a:t>groups</a:t>
            </a:r>
            <a:endParaRPr lang="cs-CZ" dirty="0"/>
          </a:p>
          <a:p>
            <a:pPr lvl="1"/>
            <a:r>
              <a:rPr lang="cs-CZ" dirty="0"/>
              <a:t>- </a:t>
            </a:r>
            <a:r>
              <a:rPr lang="cs-CZ" dirty="0" err="1"/>
              <a:t>farmers</a:t>
            </a:r>
            <a:r>
              <a:rPr lang="cs-CZ" dirty="0"/>
              <a:t>, </a:t>
            </a:r>
            <a:r>
              <a:rPr lang="cs-CZ" dirty="0" err="1"/>
              <a:t>forest</a:t>
            </a:r>
            <a:r>
              <a:rPr lang="cs-CZ" dirty="0"/>
              <a:t> management, </a:t>
            </a:r>
            <a:r>
              <a:rPr lang="cs-CZ" dirty="0" err="1"/>
              <a:t>scientists</a:t>
            </a:r>
            <a:r>
              <a:rPr lang="cs-CZ" dirty="0"/>
              <a:t>, </a:t>
            </a:r>
            <a:r>
              <a:rPr lang="cs-CZ" dirty="0" err="1"/>
              <a:t>developers</a:t>
            </a:r>
            <a:r>
              <a:rPr lang="cs-CZ" dirty="0"/>
              <a:t>, …</a:t>
            </a:r>
          </a:p>
          <a:p>
            <a:pPr lvl="1"/>
            <a:r>
              <a:rPr lang="cs-CZ" dirty="0"/>
              <a:t>- </a:t>
            </a:r>
            <a:r>
              <a:rPr lang="cs-CZ" dirty="0" err="1"/>
              <a:t>system</a:t>
            </a:r>
            <a:r>
              <a:rPr lang="cs-CZ" dirty="0"/>
              <a:t> </a:t>
            </a:r>
            <a:r>
              <a:rPr lang="cs-CZ" dirty="0" err="1"/>
              <a:t>developers</a:t>
            </a:r>
            <a:r>
              <a:rPr lang="cs-CZ" dirty="0"/>
              <a:t> – </a:t>
            </a:r>
            <a:r>
              <a:rPr lang="cs-CZ" dirty="0" err="1"/>
              <a:t>for</a:t>
            </a:r>
            <a:r>
              <a:rPr lang="cs-CZ" dirty="0"/>
              <a:t> UX and testing</a:t>
            </a:r>
          </a:p>
          <a:p>
            <a:r>
              <a:rPr lang="cs-CZ" dirty="0" err="1"/>
              <a:t>Keywords</a:t>
            </a:r>
            <a:r>
              <a:rPr lang="cs-CZ" dirty="0"/>
              <a:t> </a:t>
            </a:r>
            <a:r>
              <a:rPr lang="cs-CZ" dirty="0" err="1"/>
              <a:t>analysis</a:t>
            </a:r>
            <a:r>
              <a:rPr lang="cs-CZ" dirty="0"/>
              <a:t> – </a:t>
            </a:r>
            <a:r>
              <a:rPr lang="cs-CZ" dirty="0" err="1"/>
              <a:t>searchability</a:t>
            </a:r>
            <a:r>
              <a:rPr lang="cs-CZ" dirty="0"/>
              <a:t>/</a:t>
            </a:r>
            <a:r>
              <a:rPr lang="cs-CZ" dirty="0" err="1"/>
              <a:t>number</a:t>
            </a:r>
            <a:r>
              <a:rPr lang="cs-CZ" dirty="0"/>
              <a:t> </a:t>
            </a:r>
            <a:r>
              <a:rPr lang="cs-CZ" dirty="0" err="1"/>
              <a:t>of</a:t>
            </a:r>
            <a:r>
              <a:rPr lang="cs-CZ" dirty="0"/>
              <a:t> </a:t>
            </a:r>
            <a:r>
              <a:rPr lang="cs-CZ" dirty="0" err="1"/>
              <a:t>competitors</a:t>
            </a:r>
            <a:r>
              <a:rPr lang="cs-CZ" dirty="0"/>
              <a:t>/</a:t>
            </a:r>
            <a:r>
              <a:rPr lang="cs-CZ" dirty="0" err="1"/>
              <a:t>relevancy</a:t>
            </a:r>
            <a:endParaRPr lang="cs-CZ" dirty="0"/>
          </a:p>
          <a:p>
            <a:pPr lvl="1"/>
            <a:r>
              <a:rPr lang="cs-CZ" dirty="0"/>
              <a:t>- </a:t>
            </a:r>
            <a:r>
              <a:rPr lang="cs-CZ" dirty="0" err="1"/>
              <a:t>information</a:t>
            </a:r>
            <a:r>
              <a:rPr lang="cs-CZ" dirty="0"/>
              <a:t> </a:t>
            </a:r>
            <a:r>
              <a:rPr lang="cs-CZ" dirty="0" err="1"/>
              <a:t>architecture</a:t>
            </a:r>
            <a:endParaRPr lang="cs-CZ" dirty="0"/>
          </a:p>
          <a:p>
            <a:pPr lvl="1"/>
            <a:r>
              <a:rPr lang="cs-CZ" dirty="0"/>
              <a:t>- </a:t>
            </a:r>
            <a:r>
              <a:rPr lang="cs-CZ" dirty="0" err="1"/>
              <a:t>content</a:t>
            </a:r>
            <a:r>
              <a:rPr lang="cs-CZ" dirty="0"/>
              <a:t> </a:t>
            </a:r>
          </a:p>
          <a:p>
            <a:pPr lvl="1"/>
            <a:r>
              <a:rPr lang="cs-CZ" dirty="0"/>
              <a:t>- SEM (</a:t>
            </a:r>
            <a:r>
              <a:rPr lang="cs-CZ" dirty="0" err="1"/>
              <a:t>Search</a:t>
            </a:r>
            <a:r>
              <a:rPr lang="cs-CZ" dirty="0"/>
              <a:t> </a:t>
            </a:r>
            <a:r>
              <a:rPr lang="cs-CZ" dirty="0" err="1"/>
              <a:t>Engine</a:t>
            </a:r>
            <a:r>
              <a:rPr lang="cs-CZ" dirty="0"/>
              <a:t> Marketing)</a:t>
            </a:r>
          </a:p>
          <a:p>
            <a:pPr lvl="1"/>
            <a:r>
              <a:rPr lang="cs-CZ" dirty="0"/>
              <a:t>- SEO (</a:t>
            </a:r>
            <a:r>
              <a:rPr lang="cs-CZ" dirty="0" err="1"/>
              <a:t>Search</a:t>
            </a:r>
            <a:r>
              <a:rPr lang="cs-CZ" dirty="0"/>
              <a:t> </a:t>
            </a:r>
            <a:r>
              <a:rPr lang="cs-CZ" dirty="0" err="1"/>
              <a:t>Engine</a:t>
            </a:r>
            <a:r>
              <a:rPr lang="cs-CZ" dirty="0"/>
              <a:t> </a:t>
            </a:r>
            <a:r>
              <a:rPr lang="cs-CZ" dirty="0" err="1"/>
              <a:t>Optimization</a:t>
            </a:r>
            <a:r>
              <a:rPr lang="cs-CZ" dirty="0"/>
              <a:t>)</a:t>
            </a:r>
          </a:p>
          <a:p>
            <a:r>
              <a:rPr lang="cs-CZ" dirty="0" err="1"/>
              <a:t>Analysis</a:t>
            </a:r>
            <a:r>
              <a:rPr lang="cs-CZ" dirty="0"/>
              <a:t> </a:t>
            </a:r>
            <a:r>
              <a:rPr lang="cs-CZ" dirty="0" err="1"/>
              <a:t>of</a:t>
            </a:r>
            <a:r>
              <a:rPr lang="cs-CZ" dirty="0"/>
              <a:t> </a:t>
            </a:r>
            <a:r>
              <a:rPr lang="cs-CZ" dirty="0" err="1"/>
              <a:t>competitors</a:t>
            </a:r>
            <a:endParaRPr lang="cs-CZ" dirty="0"/>
          </a:p>
          <a:p>
            <a:r>
              <a:rPr lang="cs-CZ" dirty="0"/>
              <a:t>Business </a:t>
            </a:r>
            <a:r>
              <a:rPr lang="cs-CZ" dirty="0" err="1"/>
              <a:t>analysis</a:t>
            </a:r>
            <a:r>
              <a:rPr lang="cs-CZ" dirty="0"/>
              <a:t> and </a:t>
            </a:r>
            <a:r>
              <a:rPr lang="cs-CZ" dirty="0" err="1"/>
              <a:t>monetarisation</a:t>
            </a:r>
            <a:endParaRPr lang="cs-CZ" dirty="0"/>
          </a:p>
          <a:p>
            <a:r>
              <a:rPr lang="cs-CZ" dirty="0"/>
              <a:t>KPI – </a:t>
            </a:r>
            <a:r>
              <a:rPr lang="cs-CZ" dirty="0" err="1"/>
              <a:t>Key</a:t>
            </a:r>
            <a:r>
              <a:rPr lang="cs-CZ" dirty="0"/>
              <a:t> performance </a:t>
            </a:r>
            <a:r>
              <a:rPr lang="cs-CZ" dirty="0" err="1"/>
              <a:t>indicators</a:t>
            </a: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FDEE460-62CA-4E61-A8CC-E6BA0518711F}"/>
              </a:ext>
            </a:extLst>
          </p:cNvPr>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6" name="Zástupný obsah 4">
            <a:extLst>
              <a:ext uri="{FF2B5EF4-FFF2-40B4-BE49-F238E27FC236}">
                <a16:creationId xmlns:a16="http://schemas.microsoft.com/office/drawing/2014/main" id="{A159EA59-8AE0-41F1-932B-36A16EED3A04}"/>
              </a:ext>
            </a:extLst>
          </p:cNvPr>
          <p:cNvPicPr>
            <a:picLocks noChangeAspect="1"/>
          </p:cNvPicPr>
          <p:nvPr/>
        </p:nvPicPr>
        <p:blipFill>
          <a:blip r:embed="rId2"/>
          <a:stretch>
            <a:fillRect/>
          </a:stretch>
        </p:blipFill>
        <p:spPr>
          <a:xfrm>
            <a:off x="677334" y="6041362"/>
            <a:ext cx="1039407" cy="367130"/>
          </a:xfrm>
          <a:prstGeom prst="rect">
            <a:avLst/>
          </a:prstGeom>
        </p:spPr>
      </p:pic>
    </p:spTree>
    <p:extLst>
      <p:ext uri="{BB962C8B-B14F-4D97-AF65-F5344CB8AC3E}">
        <p14:creationId xmlns:p14="http://schemas.microsoft.com/office/powerpoint/2010/main" val="378666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0046F-F8D2-47FD-B2B1-D1C4413A6134}"/>
              </a:ext>
            </a:extLst>
          </p:cNvPr>
          <p:cNvSpPr>
            <a:spLocks noGrp="1"/>
          </p:cNvSpPr>
          <p:nvPr>
            <p:ph type="title"/>
          </p:nvPr>
        </p:nvSpPr>
        <p:spPr/>
        <p:txBody>
          <a:bodyPr/>
          <a:lstStyle/>
          <a:p>
            <a:r>
              <a:rPr lang="cs-CZ" dirty="0"/>
              <a:t>Basic </a:t>
            </a:r>
            <a:r>
              <a:rPr lang="cs-CZ" dirty="0" err="1"/>
              <a:t>functionality</a:t>
            </a:r>
            <a:endParaRPr lang="cs-CZ" dirty="0"/>
          </a:p>
        </p:txBody>
      </p:sp>
      <p:sp>
        <p:nvSpPr>
          <p:cNvPr id="3" name="Zástupný obsah 2">
            <a:extLst>
              <a:ext uri="{FF2B5EF4-FFF2-40B4-BE49-F238E27FC236}">
                <a16:creationId xmlns:a16="http://schemas.microsoft.com/office/drawing/2014/main" id="{B4885E81-5B99-4B2C-AC6B-13CF3B301D3D}"/>
              </a:ext>
            </a:extLst>
          </p:cNvPr>
          <p:cNvSpPr>
            <a:spLocks noGrp="1"/>
          </p:cNvSpPr>
          <p:nvPr>
            <p:ph idx="1"/>
          </p:nvPr>
        </p:nvSpPr>
        <p:spPr>
          <a:xfrm>
            <a:off x="677334" y="1858585"/>
            <a:ext cx="8596668" cy="3880773"/>
          </a:xfrm>
        </p:spPr>
        <p:txBody>
          <a:bodyPr>
            <a:normAutofit lnSpcReduction="10000"/>
          </a:bodyPr>
          <a:lstStyle/>
          <a:p>
            <a:r>
              <a:rPr lang="cs-CZ" dirty="0" err="1"/>
              <a:t>Interested</a:t>
            </a:r>
            <a:r>
              <a:rPr lang="cs-CZ" dirty="0"/>
              <a:t> </a:t>
            </a:r>
            <a:r>
              <a:rPr lang="cs-CZ" dirty="0" err="1"/>
              <a:t>content</a:t>
            </a:r>
            <a:r>
              <a:rPr lang="cs-CZ" dirty="0"/>
              <a:t> – blog </a:t>
            </a:r>
            <a:r>
              <a:rPr lang="cs-CZ" dirty="0" err="1"/>
              <a:t>miniseries</a:t>
            </a:r>
            <a:r>
              <a:rPr lang="cs-CZ" dirty="0"/>
              <a:t> </a:t>
            </a:r>
          </a:p>
          <a:p>
            <a:pPr lvl="1"/>
            <a:r>
              <a:rPr lang="cs-CZ" dirty="0"/>
              <a:t>- </a:t>
            </a:r>
            <a:r>
              <a:rPr lang="cs-CZ" dirty="0" err="1"/>
              <a:t>news</a:t>
            </a:r>
            <a:endParaRPr lang="cs-CZ" dirty="0"/>
          </a:p>
          <a:p>
            <a:pPr lvl="1"/>
            <a:r>
              <a:rPr lang="cs-CZ" dirty="0"/>
              <a:t>- technology / </a:t>
            </a:r>
            <a:r>
              <a:rPr lang="cs-CZ" dirty="0" err="1"/>
              <a:t>processes</a:t>
            </a:r>
            <a:endParaRPr lang="cs-CZ" dirty="0"/>
          </a:p>
          <a:p>
            <a:pPr lvl="1"/>
            <a:r>
              <a:rPr lang="cs-CZ" dirty="0"/>
              <a:t>- </a:t>
            </a:r>
            <a:r>
              <a:rPr lang="cs-CZ" dirty="0" err="1"/>
              <a:t>problem</a:t>
            </a:r>
            <a:r>
              <a:rPr lang="cs-CZ" dirty="0"/>
              <a:t> </a:t>
            </a:r>
            <a:r>
              <a:rPr lang="cs-CZ" dirty="0" err="1"/>
              <a:t>solving</a:t>
            </a:r>
            <a:endParaRPr lang="cs-CZ" dirty="0"/>
          </a:p>
          <a:p>
            <a:pPr lvl="1"/>
            <a:r>
              <a:rPr lang="cs-CZ" dirty="0"/>
              <a:t>- </a:t>
            </a:r>
            <a:r>
              <a:rPr lang="cs-CZ" dirty="0" err="1"/>
              <a:t>how</a:t>
            </a:r>
            <a:r>
              <a:rPr lang="cs-CZ" dirty="0"/>
              <a:t> to, </a:t>
            </a:r>
            <a:r>
              <a:rPr lang="cs-CZ" dirty="0" err="1"/>
              <a:t>etc</a:t>
            </a:r>
            <a:r>
              <a:rPr lang="cs-CZ" dirty="0"/>
              <a:t>.</a:t>
            </a:r>
          </a:p>
          <a:p>
            <a:r>
              <a:rPr lang="cs-CZ" dirty="0" err="1"/>
              <a:t>Webinars</a:t>
            </a:r>
            <a:r>
              <a:rPr lang="cs-CZ" dirty="0"/>
              <a:t> – </a:t>
            </a:r>
            <a:r>
              <a:rPr lang="cs-CZ" dirty="0" err="1"/>
              <a:t>particular</a:t>
            </a:r>
            <a:r>
              <a:rPr lang="cs-CZ" dirty="0"/>
              <a:t> use </a:t>
            </a:r>
            <a:r>
              <a:rPr lang="cs-CZ" dirty="0" err="1"/>
              <a:t>cases</a:t>
            </a:r>
            <a:r>
              <a:rPr lang="cs-CZ" dirty="0"/>
              <a:t>, </a:t>
            </a:r>
            <a:r>
              <a:rPr lang="cs-CZ" dirty="0" err="1"/>
              <a:t>possibilities</a:t>
            </a:r>
            <a:r>
              <a:rPr lang="cs-CZ" dirty="0"/>
              <a:t> in technology, </a:t>
            </a:r>
            <a:r>
              <a:rPr lang="cs-CZ" dirty="0" err="1"/>
              <a:t>processes</a:t>
            </a:r>
            <a:r>
              <a:rPr lang="cs-CZ" dirty="0"/>
              <a:t> and </a:t>
            </a:r>
            <a:r>
              <a:rPr lang="cs-CZ" dirty="0" err="1"/>
              <a:t>goals</a:t>
            </a:r>
            <a:r>
              <a:rPr lang="cs-CZ" dirty="0"/>
              <a:t> setup</a:t>
            </a:r>
          </a:p>
          <a:p>
            <a:r>
              <a:rPr lang="cs-CZ" dirty="0" err="1"/>
              <a:t>Catalogues</a:t>
            </a:r>
            <a:endParaRPr lang="cs-CZ" dirty="0"/>
          </a:p>
          <a:p>
            <a:r>
              <a:rPr lang="cs-CZ" dirty="0" err="1"/>
              <a:t>Playground</a:t>
            </a:r>
            <a:endParaRPr lang="cs-CZ" dirty="0"/>
          </a:p>
          <a:p>
            <a:r>
              <a:rPr lang="cs-CZ" dirty="0"/>
              <a:t>Wiki and </a:t>
            </a:r>
            <a:r>
              <a:rPr lang="cs-CZ" dirty="0" err="1"/>
              <a:t>Forum</a:t>
            </a:r>
            <a:endParaRPr lang="cs-CZ" dirty="0"/>
          </a:p>
          <a:p>
            <a:r>
              <a:rPr lang="cs-CZ" dirty="0" err="1"/>
              <a:t>Virtual</a:t>
            </a:r>
            <a:r>
              <a:rPr lang="cs-CZ" dirty="0"/>
              <a:t> Science Shop – master thesis, </a:t>
            </a:r>
            <a:r>
              <a:rPr lang="cs-CZ" dirty="0" err="1"/>
              <a:t>dissertation</a:t>
            </a:r>
            <a:endParaRPr lang="cs-CZ" dirty="0"/>
          </a:p>
        </p:txBody>
      </p:sp>
      <p:sp>
        <p:nvSpPr>
          <p:cNvPr id="4" name="Zástupný symbol pro číslo snímku 3">
            <a:extLst>
              <a:ext uri="{FF2B5EF4-FFF2-40B4-BE49-F238E27FC236}">
                <a16:creationId xmlns:a16="http://schemas.microsoft.com/office/drawing/2014/main" id="{7BBA4C92-9C9E-4B36-9EE6-C4099030EB76}"/>
              </a:ext>
            </a:extLst>
          </p:cNvPr>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6" name="Zástupný obsah 4">
            <a:extLst>
              <a:ext uri="{FF2B5EF4-FFF2-40B4-BE49-F238E27FC236}">
                <a16:creationId xmlns:a16="http://schemas.microsoft.com/office/drawing/2014/main" id="{A036CEC1-89E0-41A5-A1F6-760874F6FA26}"/>
              </a:ext>
            </a:extLst>
          </p:cNvPr>
          <p:cNvPicPr>
            <a:picLocks noChangeAspect="1"/>
          </p:cNvPicPr>
          <p:nvPr/>
        </p:nvPicPr>
        <p:blipFill>
          <a:blip r:embed="rId2"/>
          <a:stretch>
            <a:fillRect/>
          </a:stretch>
        </p:blipFill>
        <p:spPr>
          <a:xfrm>
            <a:off x="677334" y="6041362"/>
            <a:ext cx="1039407" cy="367130"/>
          </a:xfrm>
          <a:prstGeom prst="rect">
            <a:avLst/>
          </a:prstGeom>
        </p:spPr>
      </p:pic>
    </p:spTree>
    <p:extLst>
      <p:ext uri="{BB962C8B-B14F-4D97-AF65-F5344CB8AC3E}">
        <p14:creationId xmlns:p14="http://schemas.microsoft.com/office/powerpoint/2010/main" val="1735520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0B66C8-D98E-4AFB-9F90-36B99DF4B016}"/>
              </a:ext>
            </a:extLst>
          </p:cNvPr>
          <p:cNvSpPr>
            <a:spLocks noGrp="1"/>
          </p:cNvSpPr>
          <p:nvPr>
            <p:ph type="title"/>
          </p:nvPr>
        </p:nvSpPr>
        <p:spPr/>
        <p:txBody>
          <a:bodyPr/>
          <a:lstStyle/>
          <a:p>
            <a:r>
              <a:rPr lang="cs-CZ" dirty="0"/>
              <a:t>On-line / Off-line marketing</a:t>
            </a:r>
          </a:p>
        </p:txBody>
      </p:sp>
      <p:sp>
        <p:nvSpPr>
          <p:cNvPr id="3" name="Zástupný obsah 2">
            <a:extLst>
              <a:ext uri="{FF2B5EF4-FFF2-40B4-BE49-F238E27FC236}">
                <a16:creationId xmlns:a16="http://schemas.microsoft.com/office/drawing/2014/main" id="{8920CCF3-4389-41A8-820E-A8BCA722963B}"/>
              </a:ext>
            </a:extLst>
          </p:cNvPr>
          <p:cNvSpPr>
            <a:spLocks noGrp="1"/>
          </p:cNvSpPr>
          <p:nvPr>
            <p:ph idx="1"/>
          </p:nvPr>
        </p:nvSpPr>
        <p:spPr/>
        <p:txBody>
          <a:bodyPr/>
          <a:lstStyle/>
          <a:p>
            <a:r>
              <a:rPr lang="cs-CZ" dirty="0"/>
              <a:t>E-mailing – mail base</a:t>
            </a:r>
          </a:p>
          <a:p>
            <a:r>
              <a:rPr lang="cs-CZ" dirty="0"/>
              <a:t>SEM – PPC / Display / </a:t>
            </a:r>
            <a:r>
              <a:rPr lang="cs-CZ" dirty="0" err="1"/>
              <a:t>Remarketing</a:t>
            </a:r>
            <a:endParaRPr lang="cs-CZ" dirty="0"/>
          </a:p>
          <a:p>
            <a:r>
              <a:rPr lang="cs-CZ" dirty="0"/>
              <a:t>SEO</a:t>
            </a:r>
          </a:p>
          <a:p>
            <a:r>
              <a:rPr lang="cs-CZ" dirty="0" err="1"/>
              <a:t>Social</a:t>
            </a:r>
            <a:r>
              <a:rPr lang="cs-CZ" dirty="0"/>
              <a:t> </a:t>
            </a:r>
            <a:r>
              <a:rPr lang="cs-CZ" dirty="0" err="1"/>
              <a:t>sites</a:t>
            </a:r>
            <a:r>
              <a:rPr lang="cs-CZ" dirty="0"/>
              <a:t> </a:t>
            </a:r>
            <a:r>
              <a:rPr lang="cs-CZ" dirty="0" err="1"/>
              <a:t>sharing</a:t>
            </a:r>
            <a:endParaRPr lang="cs-CZ" dirty="0"/>
          </a:p>
          <a:p>
            <a:r>
              <a:rPr lang="cs-CZ" dirty="0"/>
              <a:t>Agro </a:t>
            </a:r>
            <a:r>
              <a:rPr lang="cs-CZ" dirty="0" err="1"/>
              <a:t>magazine</a:t>
            </a:r>
            <a:r>
              <a:rPr lang="cs-CZ" dirty="0"/>
              <a:t> (</a:t>
            </a:r>
            <a:r>
              <a:rPr lang="cs-CZ" dirty="0" err="1"/>
              <a:t>printed</a:t>
            </a:r>
            <a:r>
              <a:rPr lang="cs-CZ" dirty="0"/>
              <a:t>) – display </a:t>
            </a:r>
            <a:r>
              <a:rPr lang="cs-CZ" dirty="0" err="1"/>
              <a:t>ads</a:t>
            </a:r>
            <a:r>
              <a:rPr lang="cs-CZ" dirty="0"/>
              <a:t> and </a:t>
            </a:r>
            <a:r>
              <a:rPr lang="cs-CZ" dirty="0" err="1"/>
              <a:t>tematic</a:t>
            </a:r>
            <a:r>
              <a:rPr lang="cs-CZ" dirty="0"/>
              <a:t> </a:t>
            </a:r>
            <a:r>
              <a:rPr lang="cs-CZ" dirty="0" err="1"/>
              <a:t>articles</a:t>
            </a:r>
            <a:endParaRPr lang="cs-CZ" dirty="0"/>
          </a:p>
          <a:p>
            <a:r>
              <a:rPr lang="cs-CZ" dirty="0" err="1"/>
              <a:t>Events</a:t>
            </a:r>
            <a:r>
              <a:rPr lang="cs-CZ" dirty="0"/>
              <a:t> (</a:t>
            </a:r>
            <a:r>
              <a:rPr lang="cs-CZ" dirty="0" err="1"/>
              <a:t>workshops</a:t>
            </a:r>
            <a:r>
              <a:rPr lang="cs-CZ" dirty="0"/>
              <a:t>, </a:t>
            </a:r>
            <a:r>
              <a:rPr lang="cs-CZ" dirty="0" err="1"/>
              <a:t>exhibitions</a:t>
            </a:r>
            <a:r>
              <a:rPr lang="cs-CZ" dirty="0"/>
              <a:t>, </a:t>
            </a:r>
            <a:r>
              <a:rPr lang="cs-CZ" dirty="0" err="1"/>
              <a:t>etc</a:t>
            </a:r>
            <a:r>
              <a:rPr lang="cs-CZ" dirty="0"/>
              <a:t>.)</a:t>
            </a:r>
          </a:p>
          <a:p>
            <a:endParaRPr lang="cs-CZ" dirty="0"/>
          </a:p>
          <a:p>
            <a:endParaRPr lang="cs-CZ" dirty="0"/>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E5795DC7-C73E-4234-BB3B-A0E5D2F1512F}"/>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6" name="Zástupný obsah 4">
            <a:extLst>
              <a:ext uri="{FF2B5EF4-FFF2-40B4-BE49-F238E27FC236}">
                <a16:creationId xmlns:a16="http://schemas.microsoft.com/office/drawing/2014/main" id="{774108DD-2CE6-406A-B0F8-A9BE9F92D238}"/>
              </a:ext>
            </a:extLst>
          </p:cNvPr>
          <p:cNvPicPr>
            <a:picLocks noChangeAspect="1"/>
          </p:cNvPicPr>
          <p:nvPr/>
        </p:nvPicPr>
        <p:blipFill>
          <a:blip r:embed="rId2"/>
          <a:stretch>
            <a:fillRect/>
          </a:stretch>
        </p:blipFill>
        <p:spPr>
          <a:xfrm>
            <a:off x="677334" y="6041362"/>
            <a:ext cx="1039407" cy="367130"/>
          </a:xfrm>
          <a:prstGeom prst="rect">
            <a:avLst/>
          </a:prstGeom>
        </p:spPr>
      </p:pic>
    </p:spTree>
    <p:extLst>
      <p:ext uri="{BB962C8B-B14F-4D97-AF65-F5344CB8AC3E}">
        <p14:creationId xmlns:p14="http://schemas.microsoft.com/office/powerpoint/2010/main" val="296052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868AC5-DB7B-4B5C-92FA-FA171B48099E}"/>
              </a:ext>
            </a:extLst>
          </p:cNvPr>
          <p:cNvSpPr>
            <a:spLocks noGrp="1"/>
          </p:cNvSpPr>
          <p:nvPr>
            <p:ph type="title"/>
          </p:nvPr>
        </p:nvSpPr>
        <p:spPr/>
        <p:txBody>
          <a:bodyPr/>
          <a:lstStyle/>
          <a:p>
            <a:r>
              <a:rPr lang="cs-CZ" dirty="0"/>
              <a:t>Layout</a:t>
            </a:r>
          </a:p>
        </p:txBody>
      </p:sp>
      <p:sp>
        <p:nvSpPr>
          <p:cNvPr id="3" name="Zástupný obsah 2">
            <a:extLst>
              <a:ext uri="{FF2B5EF4-FFF2-40B4-BE49-F238E27FC236}">
                <a16:creationId xmlns:a16="http://schemas.microsoft.com/office/drawing/2014/main" id="{46EEBDFC-4940-4F29-A7C6-AF6B71D74AB0}"/>
              </a:ext>
            </a:extLst>
          </p:cNvPr>
          <p:cNvSpPr>
            <a:spLocks noGrp="1"/>
          </p:cNvSpPr>
          <p:nvPr>
            <p:ph idx="1"/>
          </p:nvPr>
        </p:nvSpPr>
        <p:spPr/>
        <p:txBody>
          <a:bodyPr/>
          <a:lstStyle/>
          <a:p>
            <a:r>
              <a:rPr lang="cs-CZ" dirty="0" err="1"/>
              <a:t>Based</a:t>
            </a:r>
            <a:r>
              <a:rPr lang="cs-CZ" dirty="0"/>
              <a:t> on </a:t>
            </a:r>
            <a:r>
              <a:rPr lang="cs-CZ" dirty="0" err="1"/>
              <a:t>wireframe</a:t>
            </a:r>
            <a:r>
              <a:rPr lang="cs-CZ" dirty="0"/>
              <a:t> - UX</a:t>
            </a:r>
          </a:p>
          <a:p>
            <a:r>
              <a:rPr lang="cs-CZ" dirty="0" err="1"/>
              <a:t>Responsive</a:t>
            </a:r>
            <a:r>
              <a:rPr lang="cs-CZ" dirty="0"/>
              <a:t> </a:t>
            </a:r>
            <a:r>
              <a:rPr lang="cs-CZ" dirty="0" err="1"/>
              <a:t>template</a:t>
            </a:r>
            <a:r>
              <a:rPr lang="cs-CZ" dirty="0"/>
              <a:t> - </a:t>
            </a:r>
            <a:r>
              <a:rPr lang="cs-CZ" dirty="0" err="1"/>
              <a:t>Bootstrap</a:t>
            </a:r>
            <a:endParaRPr lang="cs-CZ" dirty="0"/>
          </a:p>
          <a:p>
            <a:r>
              <a:rPr lang="cs-CZ" dirty="0"/>
              <a:t>User </a:t>
            </a:r>
            <a:r>
              <a:rPr lang="cs-CZ" dirty="0" err="1"/>
              <a:t>friendly</a:t>
            </a:r>
            <a:r>
              <a:rPr lang="cs-CZ" dirty="0"/>
              <a:t> </a:t>
            </a:r>
            <a:r>
              <a:rPr lang="cs-CZ" dirty="0" err="1"/>
              <a:t>navigation</a:t>
            </a:r>
            <a:endParaRPr lang="cs-CZ" dirty="0"/>
          </a:p>
          <a:p>
            <a:r>
              <a:rPr lang="cs-CZ" dirty="0" err="1"/>
              <a:t>Semantic</a:t>
            </a:r>
            <a:r>
              <a:rPr lang="cs-CZ" dirty="0"/>
              <a:t> </a:t>
            </a:r>
            <a:r>
              <a:rPr lang="cs-CZ" dirty="0" err="1"/>
              <a:t>code</a:t>
            </a:r>
            <a:r>
              <a:rPr lang="cs-CZ" dirty="0"/>
              <a:t> </a:t>
            </a:r>
            <a:r>
              <a:rPr lang="cs-CZ" dirty="0" err="1"/>
              <a:t>for</a:t>
            </a:r>
            <a:r>
              <a:rPr lang="cs-CZ" dirty="0"/>
              <a:t> SEO</a:t>
            </a:r>
          </a:p>
          <a:p>
            <a:r>
              <a:rPr lang="cs-CZ" dirty="0"/>
              <a:t>CTA – Call to </a:t>
            </a:r>
            <a:r>
              <a:rPr lang="cs-CZ" dirty="0" err="1"/>
              <a:t>action</a:t>
            </a:r>
            <a:endParaRPr lang="cs-CZ" dirty="0"/>
          </a:p>
          <a:p>
            <a:r>
              <a:rPr lang="cs-CZ" dirty="0">
                <a:hlinkClick r:id="rId2"/>
              </a:rPr>
              <a:t>http://playground.studio4u.cz/agrihub.html</a:t>
            </a:r>
            <a:r>
              <a:rPr lang="cs-CZ" dirty="0"/>
              <a:t> (</a:t>
            </a:r>
            <a:r>
              <a:rPr lang="cs-CZ" dirty="0" err="1"/>
              <a:t>raw</a:t>
            </a:r>
            <a:r>
              <a:rPr lang="cs-CZ" dirty="0"/>
              <a:t> </a:t>
            </a:r>
            <a:r>
              <a:rPr lang="cs-CZ" dirty="0" err="1"/>
              <a:t>template</a:t>
            </a:r>
            <a:r>
              <a:rPr lang="cs-CZ" dirty="0"/>
              <a:t>)</a:t>
            </a:r>
          </a:p>
        </p:txBody>
      </p:sp>
      <p:sp>
        <p:nvSpPr>
          <p:cNvPr id="4" name="Zástupný symbol pro číslo snímku 3">
            <a:extLst>
              <a:ext uri="{FF2B5EF4-FFF2-40B4-BE49-F238E27FC236}">
                <a16:creationId xmlns:a16="http://schemas.microsoft.com/office/drawing/2014/main" id="{93FA90A8-B596-4F72-BC9B-2CFCBF00ADD0}"/>
              </a:ext>
            </a:extLst>
          </p:cNvPr>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7" name="Zástupný obsah 4">
            <a:extLst>
              <a:ext uri="{FF2B5EF4-FFF2-40B4-BE49-F238E27FC236}">
                <a16:creationId xmlns:a16="http://schemas.microsoft.com/office/drawing/2014/main" id="{C9E18C3B-33C0-422A-850A-C2ED4A50050E}"/>
              </a:ext>
            </a:extLst>
          </p:cNvPr>
          <p:cNvPicPr>
            <a:picLocks noChangeAspect="1"/>
          </p:cNvPicPr>
          <p:nvPr/>
        </p:nvPicPr>
        <p:blipFill>
          <a:blip r:embed="rId3"/>
          <a:stretch>
            <a:fillRect/>
          </a:stretch>
        </p:blipFill>
        <p:spPr>
          <a:xfrm>
            <a:off x="677334" y="6041362"/>
            <a:ext cx="1039407" cy="367130"/>
          </a:xfrm>
          <a:prstGeom prst="rect">
            <a:avLst/>
          </a:prstGeom>
        </p:spPr>
      </p:pic>
      <p:pic>
        <p:nvPicPr>
          <p:cNvPr id="1028" name="Picture 4" descr="https://www.plan4all.eu/wp-content/uploads/2019/01/social-space-for-smart-farming-462x1024.png">
            <a:extLst>
              <a:ext uri="{FF2B5EF4-FFF2-40B4-BE49-F238E27FC236}">
                <a16:creationId xmlns:a16="http://schemas.microsoft.com/office/drawing/2014/main" id="{361F5EA9-1E84-45B8-8292-E3FDC3BF5C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8848" y="-7725"/>
            <a:ext cx="3097522" cy="686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55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CA230A-5326-43D4-BAB7-18579F9060AD}"/>
              </a:ext>
            </a:extLst>
          </p:cNvPr>
          <p:cNvSpPr>
            <a:spLocks noGrp="1"/>
          </p:cNvSpPr>
          <p:nvPr>
            <p:ph type="title"/>
          </p:nvPr>
        </p:nvSpPr>
        <p:spPr/>
        <p:txBody>
          <a:bodyPr/>
          <a:lstStyle/>
          <a:p>
            <a:r>
              <a:rPr lang="cs-CZ" dirty="0"/>
              <a:t>Technology and </a:t>
            </a:r>
            <a:r>
              <a:rPr lang="cs-CZ" dirty="0" err="1"/>
              <a:t>systems</a:t>
            </a:r>
            <a:endParaRPr lang="cs-CZ" dirty="0"/>
          </a:p>
        </p:txBody>
      </p:sp>
      <p:sp>
        <p:nvSpPr>
          <p:cNvPr id="3" name="Zástupný obsah 2">
            <a:extLst>
              <a:ext uri="{FF2B5EF4-FFF2-40B4-BE49-F238E27FC236}">
                <a16:creationId xmlns:a16="http://schemas.microsoft.com/office/drawing/2014/main" id="{AC9F8944-E2EB-478C-9441-5FB667974565}"/>
              </a:ext>
            </a:extLst>
          </p:cNvPr>
          <p:cNvSpPr>
            <a:spLocks noGrp="1"/>
          </p:cNvSpPr>
          <p:nvPr>
            <p:ph idx="1"/>
          </p:nvPr>
        </p:nvSpPr>
        <p:spPr>
          <a:xfrm>
            <a:off x="677334" y="1930400"/>
            <a:ext cx="8596668" cy="3880773"/>
          </a:xfrm>
        </p:spPr>
        <p:txBody>
          <a:bodyPr/>
          <a:lstStyle/>
          <a:p>
            <a:r>
              <a:rPr lang="cs-CZ" dirty="0" err="1"/>
              <a:t>Liferay</a:t>
            </a:r>
            <a:endParaRPr lang="cs-CZ" dirty="0"/>
          </a:p>
          <a:p>
            <a:r>
              <a:rPr lang="cs-CZ" dirty="0" err="1"/>
              <a:t>PostgreSQL</a:t>
            </a:r>
            <a:r>
              <a:rPr lang="cs-CZ" dirty="0"/>
              <a:t>/</a:t>
            </a:r>
            <a:r>
              <a:rPr lang="cs-CZ" dirty="0" err="1"/>
              <a:t>PostGIS</a:t>
            </a:r>
            <a:endParaRPr lang="cs-CZ" dirty="0"/>
          </a:p>
          <a:p>
            <a:r>
              <a:rPr lang="cs-CZ" dirty="0" err="1"/>
              <a:t>Mapserver</a:t>
            </a:r>
            <a:r>
              <a:rPr lang="cs-CZ" dirty="0"/>
              <a:t>/</a:t>
            </a:r>
            <a:r>
              <a:rPr lang="cs-CZ" dirty="0" err="1"/>
              <a:t>Geoserver</a:t>
            </a:r>
            <a:endParaRPr lang="cs-CZ" dirty="0"/>
          </a:p>
          <a:p>
            <a:r>
              <a:rPr lang="cs-CZ" dirty="0" err="1"/>
              <a:t>MicKa</a:t>
            </a:r>
            <a:endParaRPr lang="cs-CZ" dirty="0"/>
          </a:p>
          <a:p>
            <a:r>
              <a:rPr lang="cs-CZ" dirty="0" err="1"/>
              <a:t>Senslog</a:t>
            </a:r>
            <a:endParaRPr lang="cs-CZ" dirty="0"/>
          </a:p>
          <a:p>
            <a:r>
              <a:rPr lang="cs-CZ" dirty="0"/>
              <a:t>HS </a:t>
            </a:r>
            <a:r>
              <a:rPr lang="cs-CZ" dirty="0" err="1"/>
              <a:t>Layers</a:t>
            </a:r>
            <a:r>
              <a:rPr lang="cs-CZ" dirty="0"/>
              <a:t> NG</a:t>
            </a:r>
          </a:p>
          <a:p>
            <a:r>
              <a:rPr lang="cs-CZ" dirty="0" err="1"/>
              <a:t>Virtuoso</a:t>
            </a:r>
            <a:endParaRPr lang="cs-CZ" dirty="0"/>
          </a:p>
          <a:p>
            <a:pPr marL="0" indent="0">
              <a:buNone/>
            </a:pPr>
            <a:endParaRPr lang="cs-CZ" dirty="0"/>
          </a:p>
        </p:txBody>
      </p:sp>
      <p:sp>
        <p:nvSpPr>
          <p:cNvPr id="4" name="Zástupný symbol pro číslo snímku 3">
            <a:extLst>
              <a:ext uri="{FF2B5EF4-FFF2-40B4-BE49-F238E27FC236}">
                <a16:creationId xmlns:a16="http://schemas.microsoft.com/office/drawing/2014/main" id="{1EF8B1DC-860E-4EA3-A3FC-7B21FB827CD8}"/>
              </a:ext>
            </a:extLst>
          </p:cNvPr>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Zástupný obsah 4">
            <a:extLst>
              <a:ext uri="{FF2B5EF4-FFF2-40B4-BE49-F238E27FC236}">
                <a16:creationId xmlns:a16="http://schemas.microsoft.com/office/drawing/2014/main" id="{C0C4870E-8649-438A-90A4-EE0209EC7DEE}"/>
              </a:ext>
            </a:extLst>
          </p:cNvPr>
          <p:cNvPicPr>
            <a:picLocks noChangeAspect="1"/>
          </p:cNvPicPr>
          <p:nvPr/>
        </p:nvPicPr>
        <p:blipFill>
          <a:blip r:embed="rId2"/>
          <a:stretch>
            <a:fillRect/>
          </a:stretch>
        </p:blipFill>
        <p:spPr>
          <a:xfrm>
            <a:off x="677334" y="6041362"/>
            <a:ext cx="1039407" cy="367130"/>
          </a:xfrm>
          <a:prstGeom prst="rect">
            <a:avLst/>
          </a:prstGeom>
        </p:spPr>
      </p:pic>
    </p:spTree>
    <p:extLst>
      <p:ext uri="{BB962C8B-B14F-4D97-AF65-F5344CB8AC3E}">
        <p14:creationId xmlns:p14="http://schemas.microsoft.com/office/powerpoint/2010/main" val="3809267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752F3D-2BFC-42B9-9E46-5709D8C5C6DC}"/>
              </a:ext>
            </a:extLst>
          </p:cNvPr>
          <p:cNvSpPr>
            <a:spLocks noGrp="1"/>
          </p:cNvSpPr>
          <p:nvPr>
            <p:ph type="title"/>
          </p:nvPr>
        </p:nvSpPr>
        <p:spPr/>
        <p:txBody>
          <a:bodyPr/>
          <a:lstStyle/>
          <a:p>
            <a:r>
              <a:rPr lang="cs-CZ" dirty="0" err="1"/>
              <a:t>Thank</a:t>
            </a:r>
            <a:r>
              <a:rPr lang="cs-CZ" dirty="0"/>
              <a:t> </a:t>
            </a:r>
            <a:r>
              <a:rPr lang="cs-CZ" dirty="0" err="1"/>
              <a:t>you</a:t>
            </a:r>
            <a:r>
              <a:rPr lang="cs-CZ" dirty="0"/>
              <a:t> </a:t>
            </a:r>
            <a:r>
              <a:rPr lang="cs-CZ" dirty="0" err="1"/>
              <a:t>for</a:t>
            </a:r>
            <a:r>
              <a:rPr lang="cs-CZ" dirty="0"/>
              <a:t> </a:t>
            </a:r>
            <a:r>
              <a:rPr lang="cs-CZ" dirty="0" err="1"/>
              <a:t>your</a:t>
            </a:r>
            <a:r>
              <a:rPr lang="cs-CZ" dirty="0"/>
              <a:t> </a:t>
            </a:r>
            <a:r>
              <a:rPr lang="cs-CZ" dirty="0" err="1"/>
              <a:t>atention</a:t>
            </a:r>
            <a:endParaRPr lang="cs-CZ" dirty="0"/>
          </a:p>
        </p:txBody>
      </p:sp>
      <p:sp>
        <p:nvSpPr>
          <p:cNvPr id="3" name="Zástupný obsah 2">
            <a:extLst>
              <a:ext uri="{FF2B5EF4-FFF2-40B4-BE49-F238E27FC236}">
                <a16:creationId xmlns:a16="http://schemas.microsoft.com/office/drawing/2014/main" id="{D619DFC0-67F6-4A4F-8DE7-DC27BE0A6A4E}"/>
              </a:ext>
            </a:extLst>
          </p:cNvPr>
          <p:cNvSpPr>
            <a:spLocks noGrp="1"/>
          </p:cNvSpPr>
          <p:nvPr>
            <p:ph idx="1"/>
          </p:nvPr>
        </p:nvSpPr>
        <p:spPr/>
        <p:txBody>
          <a:bodyPr/>
          <a:lstStyle/>
          <a:p>
            <a:pPr marL="0" indent="0">
              <a:buNone/>
            </a:pPr>
            <a:endParaRPr lang="cs-CZ" dirty="0"/>
          </a:p>
        </p:txBody>
      </p:sp>
      <p:sp>
        <p:nvSpPr>
          <p:cNvPr id="4" name="Zástupný symbol pro číslo snímku 3">
            <a:extLst>
              <a:ext uri="{FF2B5EF4-FFF2-40B4-BE49-F238E27FC236}">
                <a16:creationId xmlns:a16="http://schemas.microsoft.com/office/drawing/2014/main" id="{98EF8F70-FB3E-4759-8029-680C0F55B7DE}"/>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Zástupný obsah 4">
            <a:extLst>
              <a:ext uri="{FF2B5EF4-FFF2-40B4-BE49-F238E27FC236}">
                <a16:creationId xmlns:a16="http://schemas.microsoft.com/office/drawing/2014/main" id="{79799C02-066B-4632-9C39-77757E6C9E89}"/>
              </a:ext>
            </a:extLst>
          </p:cNvPr>
          <p:cNvPicPr>
            <a:picLocks noChangeAspect="1"/>
          </p:cNvPicPr>
          <p:nvPr/>
        </p:nvPicPr>
        <p:blipFill>
          <a:blip r:embed="rId2"/>
          <a:stretch>
            <a:fillRect/>
          </a:stretch>
        </p:blipFill>
        <p:spPr>
          <a:xfrm>
            <a:off x="677334" y="6041362"/>
            <a:ext cx="1039407" cy="367130"/>
          </a:xfrm>
          <a:prstGeom prst="rect">
            <a:avLst/>
          </a:prstGeom>
        </p:spPr>
      </p:pic>
    </p:spTree>
    <p:extLst>
      <p:ext uri="{BB962C8B-B14F-4D97-AF65-F5344CB8AC3E}">
        <p14:creationId xmlns:p14="http://schemas.microsoft.com/office/powerpoint/2010/main" val="1042411407"/>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207</TotalTime>
  <Words>273</Words>
  <Application>Microsoft Office PowerPoint</Application>
  <PresentationFormat>Širokoúhlá obrazovka</PresentationFormat>
  <Paragraphs>64</Paragraphs>
  <Slides>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vt:i4>
      </vt:variant>
    </vt:vector>
  </HeadingPairs>
  <TitlesOfParts>
    <vt:vector size="14" baseType="lpstr">
      <vt:lpstr>Arial</vt:lpstr>
      <vt:lpstr>Calibri</vt:lpstr>
      <vt:lpstr>Helvetica Neue</vt:lpstr>
      <vt:lpstr>Trebuchet MS</vt:lpstr>
      <vt:lpstr>Wingdings 3</vt:lpstr>
      <vt:lpstr>Fazeta</vt:lpstr>
      <vt:lpstr>Social Space for Smart Farming</vt:lpstr>
      <vt:lpstr>Our goals</vt:lpstr>
      <vt:lpstr>Initial analysis</vt:lpstr>
      <vt:lpstr>Basic functionality</vt:lpstr>
      <vt:lpstr>On-line / Off-line marketing</vt:lpstr>
      <vt:lpstr>Layout</vt:lpstr>
      <vt:lpstr>Technology and systems</vt:lpstr>
      <vt:lpstr>Thank you for your atention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Space for Smart Farming</dc:title>
  <dc:creator>Petr Coalman</dc:creator>
  <cp:lastModifiedBy>Jiří Kvapil</cp:lastModifiedBy>
  <cp:revision>29</cp:revision>
  <dcterms:created xsi:type="dcterms:W3CDTF">2019-01-23T11:27:26Z</dcterms:created>
  <dcterms:modified xsi:type="dcterms:W3CDTF">2019-01-24T09:42:53Z</dcterms:modified>
</cp:coreProperties>
</file>