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6" r:id="rId7"/>
    <p:sldId id="268" r:id="rId8"/>
    <p:sldId id="269" r:id="rId9"/>
    <p:sldId id="271" r:id="rId10"/>
    <p:sldId id="267" r:id="rId11"/>
    <p:sldId id="264" r:id="rId12"/>
    <p:sldId id="265" r:id="rId13"/>
    <p:sldId id="259" r:id="rId14"/>
    <p:sldId id="270" r:id="rId15"/>
    <p:sldId id="272" r:id="rId16"/>
    <p:sldId id="260" r:id="rId17"/>
    <p:sldId id="258" r:id="rId18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9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17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27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99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70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81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66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05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25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68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38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56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9FFA4-9D9C-486C-8946-7755E33DCB35}" type="datetimeFigureOut">
              <a:rPr lang="es-ES" smtClean="0"/>
              <a:t>23/01/2019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6B96B-C33A-4894-8810-9174549B7A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32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FRAN\Desktop\UCCI+i\ppt live rur\ppt live rur ca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912" y="-7080"/>
            <a:ext cx="10704512" cy="516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4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34CC7-05CE-432E-BB64-C2D56B0B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Modely podnikání</a:t>
            </a:r>
            <a:br>
              <a:rPr lang="cs-CZ" dirty="0"/>
            </a:br>
            <a:r>
              <a:rPr lang="cs-CZ" sz="2200" dirty="0"/>
              <a:t>- venkovský cirkulární  </a:t>
            </a:r>
            <a:r>
              <a:rPr lang="cs-CZ" sz="2200" dirty="0" err="1"/>
              <a:t>Living</a:t>
            </a:r>
            <a:r>
              <a:rPr lang="cs-CZ" sz="2200" dirty="0"/>
              <a:t> </a:t>
            </a:r>
            <a:r>
              <a:rPr lang="cs-CZ" sz="2200" dirty="0" err="1"/>
              <a:t>Lab</a:t>
            </a:r>
            <a:endParaRPr lang="cs-CZ" sz="22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7CD0B3-5228-40AD-AB12-1976E379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13505"/>
            <a:ext cx="6912768" cy="3667362"/>
          </a:xfrm>
        </p:spPr>
      </p:pic>
    </p:spTree>
    <p:extLst>
      <p:ext uri="{BB962C8B-B14F-4D97-AF65-F5344CB8AC3E}">
        <p14:creationId xmlns:p14="http://schemas.microsoft.com/office/powerpoint/2010/main" val="97406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2F4B1-3390-456A-B00C-07A3B34D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Den řemesel v Chanovicích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3A16015-7903-4572-9C5E-34467AD8F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364051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602F2-15FA-4B72-B0CE-970523BA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Na venkově je co vidět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CDB9077-796A-4213-B4DB-CFCB79717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142" y="1203598"/>
            <a:ext cx="509771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23C60-FB10-4B65-B3FE-D3B78A8E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Děkuji Vám za pozornost.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E8A757-3B66-459F-89FC-ED015855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7763"/>
            <a:ext cx="8229600" cy="336686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</a:t>
            </a:r>
          </a:p>
          <a:p>
            <a:pPr marL="0" indent="0" algn="ctr">
              <a:buNone/>
            </a:pPr>
            <a:r>
              <a:rPr lang="cs-CZ" dirty="0"/>
              <a:t>			</a:t>
            </a:r>
            <a:r>
              <a:rPr lang="cs-CZ" sz="1800" dirty="0"/>
              <a:t>Radana Šašková</a:t>
            </a:r>
          </a:p>
          <a:p>
            <a:pPr marL="0" indent="0" algn="ctr">
              <a:buNone/>
            </a:pPr>
            <a:r>
              <a:rPr lang="cs-CZ" sz="1800" dirty="0"/>
              <a:t>			Úhlava, o. p. s.</a:t>
            </a:r>
          </a:p>
          <a:p>
            <a:pPr marL="0" indent="0" algn="ctr">
              <a:buNone/>
            </a:pPr>
            <a:r>
              <a:rPr lang="cs-CZ" sz="1800" dirty="0"/>
              <a:t>			saskova@uhlava.cz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25FB11-338F-446B-8FEB-23BDFEE1A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26" y="2527231"/>
            <a:ext cx="2438400" cy="7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0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15567"/>
            <a:ext cx="8206680" cy="64807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LIVERUR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707654"/>
            <a:ext cx="7160840" cy="3096344"/>
          </a:xfrm>
        </p:spPr>
        <p:txBody>
          <a:bodyPr>
            <a:normAutofit fontScale="85000" lnSpcReduction="10000"/>
          </a:bodyPr>
          <a:lstStyle/>
          <a:p>
            <a:r>
              <a:rPr lang="cs-CZ" sz="2600" dirty="0"/>
              <a:t>Podpora rozvoje regionálního cestovního ruchu posilováním produkce a odbytu lokálních potravin   a služeb v regionu Pošumaví s využitím metodiky </a:t>
            </a:r>
            <a:r>
              <a:rPr lang="cs-CZ" sz="2600" dirty="0" err="1"/>
              <a:t>Living</a:t>
            </a:r>
            <a:r>
              <a:rPr lang="cs-CZ" sz="2600" dirty="0"/>
              <a:t> </a:t>
            </a:r>
            <a:r>
              <a:rPr lang="cs-CZ" sz="2600" dirty="0" err="1"/>
              <a:t>Lab</a:t>
            </a:r>
            <a:r>
              <a:rPr lang="cs-CZ" sz="2600" dirty="0"/>
              <a:t> v rámci projektu LIVERUR</a:t>
            </a:r>
          </a:p>
          <a:p>
            <a:pPr marL="285750" indent="-285750">
              <a:buFontTx/>
              <a:buChar char="-"/>
            </a:pPr>
            <a:r>
              <a:rPr lang="cs-CZ" sz="1800" dirty="0"/>
              <a:t>představení  projektu LIVERUR ( </a:t>
            </a:r>
            <a:r>
              <a:rPr lang="cs-CZ" sz="1800" dirty="0" err="1"/>
              <a:t>Living</a:t>
            </a:r>
            <a:r>
              <a:rPr lang="cs-CZ" sz="1800" dirty="0"/>
              <a:t> </a:t>
            </a:r>
            <a:r>
              <a:rPr lang="cs-CZ" sz="1800" dirty="0" err="1"/>
              <a:t>Lab</a:t>
            </a:r>
            <a:r>
              <a:rPr lang="cs-CZ" sz="1800" dirty="0"/>
              <a:t> </a:t>
            </a:r>
            <a:r>
              <a:rPr lang="cs-CZ" sz="1800" dirty="0" err="1"/>
              <a:t>Research</a:t>
            </a:r>
            <a:r>
              <a:rPr lang="cs-CZ" sz="1800" dirty="0"/>
              <a:t> </a:t>
            </a:r>
            <a:r>
              <a:rPr lang="cs-CZ" sz="1800" dirty="0" err="1"/>
              <a:t>Concept</a:t>
            </a:r>
            <a:r>
              <a:rPr lang="cs-CZ" sz="1800" dirty="0"/>
              <a:t> in </a:t>
            </a:r>
            <a:r>
              <a:rPr lang="cs-CZ" sz="1800" dirty="0" err="1"/>
              <a:t>Rural</a:t>
            </a:r>
            <a:r>
              <a:rPr lang="cs-CZ" sz="1800" dirty="0"/>
              <a:t> </a:t>
            </a:r>
            <a:r>
              <a:rPr lang="cs-CZ" sz="1800" dirty="0" err="1"/>
              <a:t>Areas</a:t>
            </a:r>
            <a:r>
              <a:rPr lang="cs-CZ" sz="1800" dirty="0"/>
              <a:t>)</a:t>
            </a:r>
          </a:p>
          <a:p>
            <a:pPr marL="457200" indent="-457200">
              <a:buFontTx/>
              <a:buChar char="-"/>
            </a:pPr>
            <a:r>
              <a:rPr lang="cs-CZ" sz="1800" dirty="0"/>
              <a:t>Praha, 24. 1. 2019</a:t>
            </a:r>
          </a:p>
          <a:p>
            <a:pPr marL="457200" indent="-457200">
              <a:buFontTx/>
              <a:buChar char="-"/>
            </a:pPr>
            <a:endParaRPr lang="cs-CZ" sz="1800" dirty="0"/>
          </a:p>
          <a:p>
            <a:pPr marL="457200" indent="-457200">
              <a:buFontTx/>
              <a:buChar char="-"/>
            </a:pPr>
            <a:endParaRPr lang="cs-CZ" sz="1800" dirty="0"/>
          </a:p>
          <a:p>
            <a:pPr marL="457200" indent="-457200">
              <a:buFontTx/>
              <a:buChar char="-"/>
            </a:pPr>
            <a:r>
              <a:rPr lang="cs-CZ" sz="1200" dirty="0"/>
              <a:t> Radana Šašková, Pavel Vondráček, Jiří </a:t>
            </a:r>
            <a:r>
              <a:rPr lang="cs-CZ" sz="1200" dirty="0" err="1"/>
              <a:t>Hamhalter</a:t>
            </a:r>
            <a:r>
              <a:rPr lang="cs-CZ" sz="1200" dirty="0"/>
              <a:t>, Ivo Šašek (Úhlava, o.p.s.)</a:t>
            </a:r>
          </a:p>
          <a:p>
            <a:pPr marL="457200" indent="-457200">
              <a:buFontTx/>
              <a:buChar char="-"/>
            </a:pPr>
            <a:r>
              <a:rPr lang="cs-CZ" sz="1200" dirty="0"/>
              <a:t>Petr Horák, Karel Charvát, Kristýna Čerbová, Šárka Horáková (</a:t>
            </a:r>
            <a:r>
              <a:rPr lang="cs-CZ" sz="1200" dirty="0" err="1"/>
              <a:t>WirelessInfo</a:t>
            </a:r>
            <a:r>
              <a:rPr lang="cs-CZ" sz="1200" dirty="0"/>
              <a:t>) </a:t>
            </a:r>
          </a:p>
          <a:p>
            <a:r>
              <a:rPr lang="cs-CZ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537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8148C-05CE-4919-91DE-4F49CD01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LIVERUR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6EA82D-2756-4DEB-A617-C48FEEF8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modernizace malých a středních venkovských podniků (SMAE)</a:t>
            </a:r>
          </a:p>
          <a:p>
            <a:r>
              <a:rPr lang="cs-CZ" sz="2000" dirty="0"/>
              <a:t>zkoumání modelů podnikání na (převážně)  evropském venkově</a:t>
            </a:r>
          </a:p>
          <a:p>
            <a:r>
              <a:rPr lang="cs-CZ" sz="2000" dirty="0"/>
              <a:t>přidaná hodnota</a:t>
            </a:r>
          </a:p>
          <a:p>
            <a:r>
              <a:rPr lang="cs-CZ" sz="2000" dirty="0"/>
              <a:t>vytváření pracovních  příležitosti</a:t>
            </a:r>
          </a:p>
          <a:p>
            <a:r>
              <a:rPr lang="cs-CZ" sz="2000" dirty="0"/>
              <a:t>prohlubování sociální soudržnosti, integrace zainteresovaných stran</a:t>
            </a:r>
          </a:p>
          <a:p>
            <a:r>
              <a:rPr lang="cs-CZ" sz="2000" dirty="0"/>
              <a:t> začlenění aktérů, podpora odolnost vůči (velkým) podnikům na světových trzích </a:t>
            </a:r>
          </a:p>
          <a:p>
            <a:r>
              <a:rPr lang="cs-CZ" sz="2000" dirty="0"/>
              <a:t>úsilí o minimalizaci dopadů na změny klimatu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808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4275B-2B41-4CF1-B63C-5897E705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Šetrná produkce masa v atraktivní krajině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FFBCE9-72DB-4CDC-9B30-3F483D09E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177642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1C58E-EE57-407E-AA6E-49D9DC244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Zahrádkaření se také podílí na lokální produkci</a:t>
            </a:r>
            <a:r>
              <a:rPr lang="cs-CZ" dirty="0"/>
              <a:t>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C3F5F1-3C11-4822-995F-DB00B6F60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</p:spTree>
    <p:extLst>
      <p:ext uri="{BB962C8B-B14F-4D97-AF65-F5344CB8AC3E}">
        <p14:creationId xmlns:p14="http://schemas.microsoft.com/office/powerpoint/2010/main" val="388563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495A1-B5C6-4AFD-887B-1E2BF3A1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Komunita a tradice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2B853A-7F5D-4A80-8BEE-120AC16E1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83" y="1200150"/>
            <a:ext cx="4525433" cy="3394075"/>
          </a:xfrm>
        </p:spPr>
      </p:pic>
    </p:spTree>
    <p:extLst>
      <p:ext uri="{BB962C8B-B14F-4D97-AF65-F5344CB8AC3E}">
        <p14:creationId xmlns:p14="http://schemas.microsoft.com/office/powerpoint/2010/main" val="315332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92D58-F218-42AA-BE35-0DCFD94D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Partnerství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1CF8D0-E614-4589-999B-E423AC210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Živé laboratoře jsou ekosystémy založené na uživatelích a otevřených inovacích, které často působí v územním kontextu a zahrnují souběžný výzkum a inovační proces v rámci čtyřnásobného </a:t>
            </a:r>
            <a:r>
              <a:rPr lang="cs-CZ" sz="2400" b="1" dirty="0"/>
              <a:t>partnerství</a:t>
            </a:r>
            <a:r>
              <a:rPr lang="cs-CZ" sz="2400" dirty="0"/>
              <a:t> veřejného a soukromého sektoru –</a:t>
            </a:r>
          </a:p>
          <a:p>
            <a:r>
              <a:rPr lang="cs-CZ" sz="2400" dirty="0"/>
              <a:t> státní správa a samospráva x</a:t>
            </a:r>
          </a:p>
          <a:p>
            <a:r>
              <a:rPr lang="cs-CZ" sz="2400" dirty="0"/>
              <a:t> průmysl/zemědělství x</a:t>
            </a:r>
          </a:p>
          <a:p>
            <a:r>
              <a:rPr lang="cs-CZ" sz="2400" dirty="0"/>
              <a:t>občané a neziskový sektor x</a:t>
            </a:r>
          </a:p>
          <a:p>
            <a:r>
              <a:rPr lang="cs-CZ" sz="2400" dirty="0"/>
              <a:t>akademická sféra.</a:t>
            </a:r>
          </a:p>
        </p:txBody>
      </p:sp>
    </p:spTree>
    <p:extLst>
      <p:ext uri="{BB962C8B-B14F-4D97-AF65-F5344CB8AC3E}">
        <p14:creationId xmlns:p14="http://schemas.microsoft.com/office/powerpoint/2010/main" val="145587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61BE3-C99C-42F6-9DA0-71CAEC58C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Partneři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CC332D-210C-49F0-BE22-073267E9B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200151"/>
            <a:ext cx="4968552" cy="3394472"/>
          </a:xfrm>
        </p:spPr>
        <p:txBody>
          <a:bodyPr>
            <a:normAutofit fontScale="25000" lnSpcReduction="20000"/>
          </a:bodyPr>
          <a:lstStyle/>
          <a:p>
            <a:pPr lvl="0" fontAlgn="base"/>
            <a:r>
              <a:rPr lang="cs-CZ" sz="4000" b="1" dirty="0"/>
              <a:t>1 FUNDACION UNIVERSITARIA SAN ANTONIO, Španělsko</a:t>
            </a:r>
          </a:p>
          <a:p>
            <a:pPr lvl="0" fontAlgn="base"/>
            <a:r>
              <a:rPr lang="cs-CZ" sz="4000" dirty="0"/>
              <a:t>2 FUNDO REGIONAL PARA A CIENCIA E TECNOLOGIA, Portugalsko</a:t>
            </a:r>
          </a:p>
          <a:p>
            <a:pPr lvl="0" fontAlgn="base"/>
            <a:r>
              <a:rPr lang="cs-CZ" sz="4000" dirty="0"/>
              <a:t>3 INSTITOUTO ANAPTIXIS EPICHEIRIMATIKOTITAS ASTIKI ETAIREIA, Řecko</a:t>
            </a:r>
          </a:p>
          <a:p>
            <a:pPr lvl="0" fontAlgn="base"/>
            <a:r>
              <a:rPr lang="cs-CZ" sz="4000" dirty="0"/>
              <a:t>4 UNIVERZA V LJUBLJANI, Slovinsko</a:t>
            </a:r>
          </a:p>
          <a:p>
            <a:pPr lvl="0" fontAlgn="base"/>
            <a:r>
              <a:rPr lang="cs-CZ" sz="4000" dirty="0"/>
              <a:t>5 SOGESCA </a:t>
            </a:r>
            <a:r>
              <a:rPr lang="cs-CZ" sz="4000" dirty="0" err="1"/>
              <a:t>s.r.l</a:t>
            </a:r>
            <a:r>
              <a:rPr lang="cs-CZ" sz="4000" dirty="0"/>
              <a:t>., Itálie</a:t>
            </a:r>
          </a:p>
          <a:p>
            <a:pPr lvl="0" fontAlgn="base"/>
            <a:r>
              <a:rPr lang="cs-CZ" sz="4000" dirty="0"/>
              <a:t>6 WIRELESSINFO, Česká republika</a:t>
            </a:r>
          </a:p>
          <a:p>
            <a:pPr lvl="0" fontAlgn="base"/>
            <a:r>
              <a:rPr lang="cs-CZ" sz="4000" dirty="0"/>
              <a:t>7 </a:t>
            </a:r>
            <a:r>
              <a:rPr lang="cs-CZ" sz="4000" dirty="0" err="1"/>
              <a:t>Asociación</a:t>
            </a:r>
            <a:r>
              <a:rPr lang="cs-CZ" sz="4000" dirty="0"/>
              <a:t> para el </a:t>
            </a:r>
            <a:r>
              <a:rPr lang="cs-CZ" sz="4000" dirty="0" err="1"/>
              <a:t>desarrollo</a:t>
            </a:r>
            <a:r>
              <a:rPr lang="cs-CZ" sz="4000" dirty="0"/>
              <a:t> </a:t>
            </a:r>
            <a:r>
              <a:rPr lang="cs-CZ" sz="4000" dirty="0" err="1"/>
              <a:t>rural</a:t>
            </a:r>
            <a:r>
              <a:rPr lang="cs-CZ" sz="4000" dirty="0"/>
              <a:t> </a:t>
            </a:r>
            <a:r>
              <a:rPr lang="cs-CZ" sz="4000" dirty="0" err="1"/>
              <a:t>integrado</a:t>
            </a:r>
            <a:r>
              <a:rPr lang="cs-CZ" sz="4000" dirty="0"/>
              <a:t> de los </a:t>
            </a:r>
            <a:r>
              <a:rPr lang="cs-CZ" sz="4000" dirty="0" err="1"/>
              <a:t>municipios</a:t>
            </a:r>
            <a:r>
              <a:rPr lang="cs-CZ" sz="4000" dirty="0"/>
              <a:t> de la Vega </a:t>
            </a:r>
            <a:r>
              <a:rPr lang="cs-CZ" sz="4000" dirty="0" err="1"/>
              <a:t>del</a:t>
            </a:r>
            <a:r>
              <a:rPr lang="cs-CZ" sz="4000" dirty="0"/>
              <a:t> </a:t>
            </a:r>
            <a:r>
              <a:rPr lang="cs-CZ" sz="4000" dirty="0" err="1"/>
              <a:t>Segura</a:t>
            </a:r>
            <a:r>
              <a:rPr lang="cs-CZ" sz="4000" dirty="0"/>
              <a:t>, Španělsko</a:t>
            </a:r>
          </a:p>
          <a:p>
            <a:pPr lvl="0" fontAlgn="base"/>
            <a:r>
              <a:rPr lang="cs-CZ" sz="4000" dirty="0"/>
              <a:t>8 CESIE, Itálie</a:t>
            </a:r>
          </a:p>
          <a:p>
            <a:pPr lvl="0" fontAlgn="base"/>
            <a:r>
              <a:rPr lang="cs-CZ" sz="4000" dirty="0"/>
              <a:t>9 BUNDESANSTALT FUR AGRARWIRTSCHAFT, Rakousko</a:t>
            </a:r>
          </a:p>
          <a:p>
            <a:pPr lvl="0" fontAlgn="base"/>
            <a:r>
              <a:rPr lang="cs-CZ" sz="4000" dirty="0"/>
              <a:t>10 TR </a:t>
            </a:r>
            <a:r>
              <a:rPr lang="cs-CZ" sz="4000" dirty="0" err="1"/>
              <a:t>Associates</a:t>
            </a:r>
            <a:r>
              <a:rPr lang="cs-CZ" sz="4000" dirty="0"/>
              <a:t> Ltd, Malta</a:t>
            </a:r>
          </a:p>
          <a:p>
            <a:pPr lvl="0" fontAlgn="base"/>
            <a:r>
              <a:rPr lang="cs-CZ" sz="4000" dirty="0"/>
              <a:t>11 </a:t>
            </a:r>
            <a:r>
              <a:rPr lang="cs-CZ" sz="4000" dirty="0" err="1"/>
              <a:t>Zemnieku</a:t>
            </a:r>
            <a:r>
              <a:rPr lang="cs-CZ" sz="4000" dirty="0"/>
              <a:t> </a:t>
            </a:r>
            <a:r>
              <a:rPr lang="cs-CZ" sz="4000" dirty="0" err="1"/>
              <a:t>saeima</a:t>
            </a:r>
            <a:r>
              <a:rPr lang="cs-CZ" sz="4000" dirty="0"/>
              <a:t>, Lotyšsko</a:t>
            </a:r>
          </a:p>
          <a:p>
            <a:pPr lvl="0" fontAlgn="base"/>
            <a:r>
              <a:rPr lang="cs-CZ" sz="4000" dirty="0"/>
              <a:t>12 </a:t>
            </a:r>
            <a:r>
              <a:rPr lang="cs-CZ" sz="4000" dirty="0" err="1"/>
              <a:t>Zafer</a:t>
            </a:r>
            <a:r>
              <a:rPr lang="cs-CZ" sz="4000" dirty="0"/>
              <a:t> </a:t>
            </a:r>
            <a:r>
              <a:rPr lang="cs-CZ" sz="4000" dirty="0" err="1"/>
              <a:t>Development</a:t>
            </a:r>
            <a:r>
              <a:rPr lang="cs-CZ" sz="4000" dirty="0"/>
              <a:t> </a:t>
            </a:r>
            <a:r>
              <a:rPr lang="cs-CZ" sz="4000" dirty="0" err="1"/>
              <a:t>Agency</a:t>
            </a:r>
            <a:r>
              <a:rPr lang="cs-CZ" sz="4000" dirty="0"/>
              <a:t>, Turecko</a:t>
            </a:r>
          </a:p>
          <a:p>
            <a:pPr lvl="0" fontAlgn="base"/>
            <a:r>
              <a:rPr lang="cs-CZ" sz="4000" dirty="0"/>
              <a:t>13 Dar </a:t>
            </a:r>
            <a:r>
              <a:rPr lang="cs-CZ" sz="4000" dirty="0" err="1"/>
              <a:t>margoum</a:t>
            </a:r>
            <a:r>
              <a:rPr lang="cs-CZ" sz="4000" dirty="0"/>
              <a:t>, Tunisko</a:t>
            </a:r>
          </a:p>
          <a:p>
            <a:pPr lvl="0" fontAlgn="base"/>
            <a:r>
              <a:rPr lang="cs-CZ" sz="4000" dirty="0"/>
              <a:t>14 Unione dei </a:t>
            </a:r>
            <a:r>
              <a:rPr lang="cs-CZ" sz="4000" dirty="0" err="1"/>
              <a:t>Comuni</a:t>
            </a:r>
            <a:r>
              <a:rPr lang="cs-CZ" sz="4000" dirty="0"/>
              <a:t> </a:t>
            </a:r>
            <a:r>
              <a:rPr lang="cs-CZ" sz="4000" dirty="0" err="1"/>
              <a:t>del</a:t>
            </a:r>
            <a:r>
              <a:rPr lang="cs-CZ" sz="4000" dirty="0"/>
              <a:t> </a:t>
            </a:r>
            <a:r>
              <a:rPr lang="cs-CZ" sz="4000" dirty="0" err="1"/>
              <a:t>Trasimeno</a:t>
            </a:r>
            <a:r>
              <a:rPr lang="cs-CZ" sz="4000" dirty="0"/>
              <a:t>, Itálie</a:t>
            </a:r>
          </a:p>
          <a:p>
            <a:pPr lvl="0" fontAlgn="base"/>
            <a:r>
              <a:rPr lang="cs-CZ" sz="4000" dirty="0"/>
              <a:t>15 COMMISSARIAT A L ENERGIE ATOMIQUE ET AUX ENERGIES ALTERNATIVES, Francie</a:t>
            </a:r>
          </a:p>
          <a:p>
            <a:pPr lvl="0" fontAlgn="base"/>
            <a:r>
              <a:rPr lang="cs-CZ" sz="4000" dirty="0"/>
              <a:t>16 E35 </a:t>
            </a:r>
            <a:r>
              <a:rPr lang="cs-CZ" sz="4000" dirty="0" err="1"/>
              <a:t>Fondazione</a:t>
            </a:r>
            <a:r>
              <a:rPr lang="cs-CZ" sz="4000" dirty="0"/>
              <a:t> per la </a:t>
            </a:r>
            <a:r>
              <a:rPr lang="cs-CZ" sz="4000" dirty="0" err="1"/>
              <a:t>Progettazione</a:t>
            </a:r>
            <a:r>
              <a:rPr lang="cs-CZ" sz="4000" dirty="0"/>
              <a:t> </a:t>
            </a:r>
            <a:r>
              <a:rPr lang="cs-CZ" sz="4000" dirty="0" err="1"/>
              <a:t>Internazionale</a:t>
            </a:r>
            <a:r>
              <a:rPr lang="cs-CZ" sz="4000" dirty="0"/>
              <a:t>, Itálie</a:t>
            </a:r>
          </a:p>
          <a:p>
            <a:pPr lvl="0" fontAlgn="base"/>
            <a:r>
              <a:rPr lang="cs-CZ" sz="4000" dirty="0"/>
              <a:t>17 CLEOPA GMBH, Německo</a:t>
            </a:r>
          </a:p>
          <a:p>
            <a:pPr lvl="0" fontAlgn="base"/>
            <a:r>
              <a:rPr lang="cs-CZ" sz="4000" dirty="0">
                <a:solidFill>
                  <a:srgbClr val="FF0000"/>
                </a:solidFill>
              </a:rPr>
              <a:t>18 Chambre </a:t>
            </a:r>
            <a:r>
              <a:rPr lang="cs-CZ" sz="4000" dirty="0" err="1">
                <a:solidFill>
                  <a:srgbClr val="FF0000"/>
                </a:solidFill>
              </a:rPr>
              <a:t>Régionale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d’Agriculture</a:t>
            </a:r>
            <a:r>
              <a:rPr lang="cs-CZ" sz="4000" dirty="0">
                <a:solidFill>
                  <a:srgbClr val="FF0000"/>
                </a:solidFill>
              </a:rPr>
              <a:t> Provence </a:t>
            </a:r>
            <a:r>
              <a:rPr lang="cs-CZ" sz="4000" dirty="0" err="1">
                <a:solidFill>
                  <a:srgbClr val="FF0000"/>
                </a:solidFill>
              </a:rPr>
              <a:t>Alpes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Côte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d’Azur</a:t>
            </a:r>
            <a:r>
              <a:rPr lang="cs-CZ" sz="4000" dirty="0">
                <a:solidFill>
                  <a:srgbClr val="FF0000"/>
                </a:solidFill>
              </a:rPr>
              <a:t>, Francie</a:t>
            </a:r>
          </a:p>
          <a:p>
            <a:pPr lvl="0" fontAlgn="base"/>
            <a:r>
              <a:rPr lang="cs-CZ" sz="4000" dirty="0"/>
              <a:t>19 CHAMBRE REGIONALE D’AGRICULTURE DES PAYS DE LA LOIRE, Francie</a:t>
            </a:r>
          </a:p>
          <a:p>
            <a:pPr lvl="0" fontAlgn="base"/>
            <a:r>
              <a:rPr lang="cs-CZ" sz="4000" dirty="0"/>
              <a:t>20 WELLNESS TELECOM SL, Španělsko</a:t>
            </a:r>
          </a:p>
          <a:p>
            <a:pPr lvl="0" fontAlgn="base"/>
            <a:r>
              <a:rPr lang="cs-CZ" sz="4000" dirty="0"/>
              <a:t>21 ÚHLAVA, o.p.s., Česká republika</a:t>
            </a:r>
          </a:p>
          <a:p>
            <a:pPr lvl="0" fontAlgn="base"/>
            <a:r>
              <a:rPr lang="cs-CZ" sz="4000" dirty="0"/>
              <a:t>22 ZENTRUM FUR SOZIALE INNOVATION GMBH,  Rakousko</a:t>
            </a:r>
          </a:p>
          <a:p>
            <a:pPr lvl="0" fontAlgn="base"/>
            <a:r>
              <a:rPr lang="cs-CZ" sz="4000" dirty="0"/>
              <a:t>23 </a:t>
            </a:r>
            <a:r>
              <a:rPr lang="cs-CZ" sz="4000" dirty="0" err="1"/>
              <a:t>Regionalmanagement</a:t>
            </a:r>
            <a:r>
              <a:rPr lang="cs-CZ" sz="4000" dirty="0"/>
              <a:t> Burgenland GmbH, Rakousko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184756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F09243-D049-40C5-B137-D21795A1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Implementace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BA38DF-FA89-4DA8-89DF-38596911A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400" dirty="0"/>
              <a:t>WP1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Management projektu</a:t>
            </a:r>
          </a:p>
          <a:p>
            <a:r>
              <a:rPr lang="cs-CZ" sz="1400" dirty="0"/>
              <a:t>WP2 </a:t>
            </a:r>
            <a:r>
              <a:rPr lang="cs-CZ" sz="1400" dirty="0">
                <a:solidFill>
                  <a:srgbClr val="92D050"/>
                </a:solidFill>
              </a:rPr>
              <a:t>Konceptualizace stávajících obchodních modelů v EU a jeho regionech, </a:t>
            </a:r>
            <a:r>
              <a:rPr lang="cs-CZ" sz="1400" dirty="0" err="1">
                <a:solidFill>
                  <a:srgbClr val="92D050"/>
                </a:solidFill>
              </a:rPr>
              <a:t>benchmarking</a:t>
            </a:r>
            <a:endParaRPr lang="cs-CZ" sz="1400" dirty="0">
              <a:solidFill>
                <a:srgbClr val="92D050"/>
              </a:solidFill>
            </a:endParaRPr>
          </a:p>
          <a:p>
            <a:r>
              <a:rPr lang="cs-CZ" sz="1400" dirty="0"/>
              <a:t>WP3 </a:t>
            </a:r>
            <a:r>
              <a:rPr lang="cs-CZ" sz="1400" dirty="0">
                <a:solidFill>
                  <a:srgbClr val="92D050"/>
                </a:solidFill>
              </a:rPr>
              <a:t>Studie postupů metody </a:t>
            </a:r>
            <a:r>
              <a:rPr lang="cs-CZ" sz="1400" dirty="0" err="1">
                <a:solidFill>
                  <a:srgbClr val="92D050"/>
                </a:solidFill>
              </a:rPr>
              <a:t>Living</a:t>
            </a:r>
            <a:r>
              <a:rPr lang="cs-CZ" sz="1400" dirty="0">
                <a:solidFill>
                  <a:srgbClr val="92D050"/>
                </a:solidFill>
              </a:rPr>
              <a:t> </a:t>
            </a:r>
            <a:r>
              <a:rPr lang="cs-CZ" sz="1400" dirty="0" err="1">
                <a:solidFill>
                  <a:srgbClr val="92D050"/>
                </a:solidFill>
              </a:rPr>
              <a:t>Lab</a:t>
            </a:r>
            <a:r>
              <a:rPr lang="cs-CZ" sz="1400" dirty="0">
                <a:solidFill>
                  <a:srgbClr val="92D050"/>
                </a:solidFill>
              </a:rPr>
              <a:t>, vyhodnocení možnosti jejich aplikace v pilotních oblastech</a:t>
            </a:r>
          </a:p>
          <a:p>
            <a:r>
              <a:rPr lang="cs-CZ" sz="1400" dirty="0"/>
              <a:t>WP4 Vývoj regionálního  cirkulárního </a:t>
            </a:r>
            <a:r>
              <a:rPr lang="cs-CZ" sz="1400" dirty="0" err="1"/>
              <a:t>Living</a:t>
            </a:r>
            <a:r>
              <a:rPr lang="cs-CZ" sz="1400" dirty="0"/>
              <a:t> </a:t>
            </a:r>
            <a:r>
              <a:rPr lang="cs-CZ" sz="1400" dirty="0" err="1"/>
              <a:t>Lab</a:t>
            </a:r>
            <a:r>
              <a:rPr lang="cs-CZ" sz="1400" dirty="0"/>
              <a:t> modelu</a:t>
            </a:r>
          </a:p>
          <a:p>
            <a:r>
              <a:rPr lang="cs-CZ" sz="1400" dirty="0"/>
              <a:t>WP5 Pilotní aktivity k implementaci nového business modelu(RAIN model)</a:t>
            </a:r>
          </a:p>
          <a:p>
            <a:r>
              <a:rPr lang="cs-CZ" sz="1400" dirty="0"/>
              <a:t>WP6 Vývoj nástroje  pro regionální cirkulární </a:t>
            </a:r>
            <a:r>
              <a:rPr lang="cs-CZ" sz="1400" dirty="0" err="1"/>
              <a:t>Living</a:t>
            </a:r>
            <a:r>
              <a:rPr lang="cs-CZ" sz="1400" dirty="0"/>
              <a:t> </a:t>
            </a:r>
            <a:r>
              <a:rPr lang="cs-CZ" sz="1400" dirty="0" err="1"/>
              <a:t>Lab</a:t>
            </a:r>
            <a:r>
              <a:rPr lang="cs-CZ" sz="1400" dirty="0"/>
              <a:t>  pro podnikatele  ve venkovských oblastech , RAIN platforma</a:t>
            </a:r>
          </a:p>
          <a:p>
            <a:r>
              <a:rPr lang="cs-CZ" sz="1400" dirty="0"/>
              <a:t>WP7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Komunikace a šíření informací o projektu, síťování</a:t>
            </a:r>
          </a:p>
          <a:p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93077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A4B9FF9D6BB4584A90C6B95279CC6" ma:contentTypeVersion="0" ma:contentTypeDescription="Create a new document." ma:contentTypeScope="" ma:versionID="f10db8d237db2bc34df1c37cde58e87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e49189b09f1ade3a025730c41919c3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2467CD-1B09-4748-888A-B74A11381E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8E4AEB-9A5E-4E43-B567-9CE227E1A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8CBD26C-BEE4-4DC0-B97D-D745962D0E1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280</Words>
  <Application>Microsoft Office PowerPoint</Application>
  <PresentationFormat>Předvádění na obrazovce (16:9)</PresentationFormat>
  <Paragraphs>68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Calibri</vt:lpstr>
      <vt:lpstr>Tema de Office</vt:lpstr>
      <vt:lpstr>Prezentace aplikace PowerPoint</vt:lpstr>
      <vt:lpstr>LIVERUR</vt:lpstr>
      <vt:lpstr>LIVERUR </vt:lpstr>
      <vt:lpstr>Šetrná produkce masa v atraktivní krajině</vt:lpstr>
      <vt:lpstr>Zahrádkaření se také podílí na lokální produkci </vt:lpstr>
      <vt:lpstr>Komunita a tradice</vt:lpstr>
      <vt:lpstr>Partnerství</vt:lpstr>
      <vt:lpstr>Partneři projektu</vt:lpstr>
      <vt:lpstr>Implementace</vt:lpstr>
      <vt:lpstr>Modely podnikání - venkovský cirkulární  Living Lab</vt:lpstr>
      <vt:lpstr>Den řemesel v Chanovicích </vt:lpstr>
      <vt:lpstr>Na venkově je co vidět</vt:lpstr>
      <vt:lpstr>    Děkuji Vám za pozornost.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</dc:creator>
  <cp:lastModifiedBy>Radana Šašková</cp:lastModifiedBy>
  <cp:revision>39</cp:revision>
  <dcterms:created xsi:type="dcterms:W3CDTF">2018-06-07T11:44:27Z</dcterms:created>
  <dcterms:modified xsi:type="dcterms:W3CDTF">2019-01-23T23:26:40Z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0x010100494A4B9FF9D6BB4584A90C6B95279CC6</vt:lpwstr>
  </property>
  <property fmtid="{D5CDD505-2E9C-101B-9397-08002B2CF9AE}" pid="3" name="IsCollabDocument">
    <vt:bool>true</vt:bool>
  </property>
  <property fmtid="{D5CDD505-2E9C-101B-9397-08002B2CF9AE}" pid="4" name="CollabXmlContent">
    <vt:lpwstr>&lt;CollabItems&gt;_x000d_
  &lt;CollabItem&gt;_x000d_
    &lt;FileLeafRef&gt;PPT LIVERUR MODEL.pptx&lt;/FileLeafRef&gt;_x000d_
    &lt;Title&gt;Presentación de PowerPoint&lt;/Title&gt;_x000d_
    &lt;ContentType&gt;Document&lt;/ContentType&gt;_x000d_
    &lt;Created&gt;7/13/2018&lt;/Created&gt;_x000d_
    &lt;Author&gt;HEISER David Christopher UCAM&lt;/Auth</vt:lpwstr>
  </property>
</Properties>
</file>