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8" r:id="rId2"/>
    <p:sldId id="273" r:id="rId3"/>
    <p:sldId id="274" r:id="rId4"/>
    <p:sldId id="271" r:id="rId5"/>
    <p:sldId id="272" r:id="rId6"/>
    <p:sldId id="291" r:id="rId7"/>
    <p:sldId id="282" r:id="rId8"/>
    <p:sldId id="283" r:id="rId9"/>
    <p:sldId id="289" r:id="rId10"/>
    <p:sldId id="276" r:id="rId11"/>
    <p:sldId id="297" r:id="rId12"/>
    <p:sldId id="299" r:id="rId13"/>
    <p:sldId id="298" r:id="rId14"/>
    <p:sldId id="300" r:id="rId15"/>
    <p:sldId id="301" r:id="rId16"/>
    <p:sldId id="294" r:id="rId17"/>
    <p:sldId id="302" r:id="rId18"/>
    <p:sldId id="279" r:id="rId19"/>
    <p:sldId id="277" r:id="rId20"/>
    <p:sldId id="278" r:id="rId21"/>
    <p:sldId id="295" r:id="rId22"/>
    <p:sldId id="296" r:id="rId23"/>
    <p:sldId id="292" r:id="rId24"/>
    <p:sldId id="26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BC00"/>
    <a:srgbClr val="191919"/>
    <a:srgbClr val="0099CC"/>
    <a:srgbClr val="50008E"/>
    <a:srgbClr val="8D2ADB"/>
    <a:srgbClr val="658F21"/>
    <a:srgbClr val="828E0E"/>
    <a:srgbClr val="7FB32A"/>
    <a:srgbClr val="CADB2A"/>
    <a:srgbClr val="510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709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6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34032-8D6D-4C0C-89D8-C9D975949D29}" type="datetimeFigureOut">
              <a:rPr lang="es-ES" smtClean="0"/>
              <a:pPr/>
              <a:t>18/01/2016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5E647-DF51-4132-9FEA-2D95BC70208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368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14D63-C296-4C01-8D00-78CDE9652377}" type="datetimeFigureOut">
              <a:rPr lang="es-ES" smtClean="0"/>
              <a:pPr/>
              <a:t>18/01/2016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FCB82-54AA-40ED-B137-59880ACD047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9144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FCB82-54AA-40ED-B137-59880ACD0477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0522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FCB82-54AA-40ED-B137-59880ACD0477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7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FCB82-54AA-40ED-B137-59880ACD0477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6553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FCB82-54AA-40ED-B137-59880ACD0477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570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400" y="2057400"/>
            <a:ext cx="8229600" cy="381000"/>
          </a:xfrm>
          <a:noFill/>
        </p:spPr>
        <p:txBody>
          <a:bodyPr anchor="ctr"/>
          <a:lstStyle>
            <a:lvl1pPr algn="l">
              <a:defRPr sz="3200" b="1">
                <a:solidFill>
                  <a:srgbClr val="0099CC"/>
                </a:solidFill>
              </a:defRPr>
            </a:lvl1pPr>
          </a:lstStyle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514600"/>
            <a:ext cx="8229600" cy="3834318"/>
          </a:xfrm>
          <a:noFill/>
        </p:spPr>
        <p:txBody>
          <a:bodyPr anchor="t">
            <a:normAutofit/>
          </a:bodyPr>
          <a:lstStyle>
            <a:lvl1pPr marL="514350" indent="-514350" algn="l">
              <a:buClr>
                <a:srgbClr val="A1BC00"/>
              </a:buClr>
              <a:buFont typeface="+mj-lt"/>
              <a:buAutoNum type="arabicPeriod"/>
              <a:defRPr sz="22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Project vision</a:t>
            </a:r>
          </a:p>
          <a:p>
            <a:r>
              <a:rPr lang="en-GB" noProof="0" dirty="0" smtClean="0"/>
              <a:t>Project Context</a:t>
            </a:r>
          </a:p>
          <a:p>
            <a:r>
              <a:rPr lang="en-GB" noProof="0" dirty="0" smtClean="0"/>
              <a:t>…</a:t>
            </a:r>
          </a:p>
          <a:p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6934200" y="6475200"/>
            <a:ext cx="1828800" cy="23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2470591-ECA6-40AF-8DB2-01143183E9A3}" type="slidenum">
              <a:rPr lang="es-ES" sz="1200" smtClean="0">
                <a:solidFill>
                  <a:srgbClr val="191919"/>
                </a:solidFill>
              </a:rPr>
              <a:pPr algn="r"/>
              <a:t>‹#›</a:t>
            </a:fld>
            <a:endParaRPr lang="es-ES" sz="1200" dirty="0">
              <a:solidFill>
                <a:srgbClr val="191919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457200" y="6475200"/>
            <a:ext cx="58680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C426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1B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food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ie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-project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.eu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8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042" y="609600"/>
            <a:ext cx="2697008" cy="9144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981200"/>
            <a:ext cx="8077200" cy="860425"/>
          </a:xfrm>
          <a:noFill/>
        </p:spPr>
        <p:txBody>
          <a:bodyPr anchor="ctr"/>
          <a:lstStyle>
            <a:lvl1pPr algn="ctr">
              <a:defRPr>
                <a:solidFill>
                  <a:srgbClr val="0099CC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124200"/>
            <a:ext cx="6705600" cy="9906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A1BC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6705600" y="6475200"/>
            <a:ext cx="1828800" cy="23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2470591-ECA6-40AF-8DB2-01143183E9A3}" type="slidenum">
              <a:rPr lang="es-ES" sz="1200" smtClean="0">
                <a:solidFill>
                  <a:srgbClr val="191919"/>
                </a:solidFill>
              </a:rPr>
              <a:pPr algn="r"/>
              <a:t>‹#›</a:t>
            </a:fld>
            <a:endParaRPr lang="es-ES" sz="1200" dirty="0">
              <a:solidFill>
                <a:srgbClr val="191919"/>
              </a:solidFill>
            </a:endParaRPr>
          </a:p>
        </p:txBody>
      </p:sp>
      <p:sp>
        <p:nvSpPr>
          <p:cNvPr id="10" name="Rectangle 10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457200" y="6475200"/>
            <a:ext cx="58680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C426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1B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food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ie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-project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.eu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042" y="609600"/>
            <a:ext cx="2697008" cy="9144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>
            <a:lvl1pPr>
              <a:buClr>
                <a:srgbClr val="A1BC00"/>
              </a:buCl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742950" indent="-285750">
              <a:buClr>
                <a:srgbClr val="A1BC00"/>
              </a:buClr>
              <a:buFont typeface="Arial" panose="020B0604020202020204" pitchFamily="34" charset="0"/>
              <a:buChar char="•"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A1BC00"/>
              </a:buCl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A1BC00"/>
              </a:buClr>
              <a:defRPr sz="1800">
                <a:solidFill>
                  <a:schemeClr val="bg2">
                    <a:lumMod val="75000"/>
                  </a:schemeClr>
                </a:solidFill>
              </a:defRPr>
            </a:lvl4pPr>
            <a:lvl5pPr>
              <a:buClr>
                <a:srgbClr val="A1BC00"/>
              </a:buClr>
              <a:defRPr sz="1600" baseline="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5867400" cy="533400"/>
          </a:xfrm>
        </p:spPr>
        <p:txBody>
          <a:bodyPr anchor="t"/>
          <a:lstStyle>
            <a:lvl1pPr algn="l">
              <a:defRPr sz="2800" b="1" baseline="0">
                <a:solidFill>
                  <a:srgbClr val="0099CC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858000" y="6475200"/>
            <a:ext cx="1828800" cy="23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2470591-ECA6-40AF-8DB2-01143183E9A3}" type="slidenum">
              <a:rPr lang="es-ES" sz="1200" smtClean="0">
                <a:solidFill>
                  <a:srgbClr val="191919"/>
                </a:solidFill>
              </a:rPr>
              <a:pPr algn="r"/>
              <a:t>‹#›</a:t>
            </a:fld>
            <a:endParaRPr lang="es-ES" sz="1200" dirty="0">
              <a:solidFill>
                <a:srgbClr val="191919"/>
              </a:solidFill>
            </a:endParaRPr>
          </a:p>
        </p:txBody>
      </p:sp>
      <p:sp>
        <p:nvSpPr>
          <p:cNvPr id="9" name="Rectangle 10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457200" y="6475200"/>
            <a:ext cx="58680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C426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1B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food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ie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-project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.eu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96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0585"/>
            <a:ext cx="8229600" cy="517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 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  <a:p>
            <a:pPr lvl="4"/>
            <a:endParaRPr lang="en-US" dirty="0" smtClean="0"/>
          </a:p>
          <a:p>
            <a:pPr lvl="4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5867400" cy="4571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6553200" y="6476999"/>
            <a:ext cx="21336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239592-4186-4298-8335-FCC810C624B6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57200" y="6476999"/>
            <a:ext cx="5867400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s-ES" dirty="0" smtClean="0">
                <a:solidFill>
                  <a:srgbClr val="191919"/>
                </a:solidFill>
              </a:rPr>
              <a:t>www.</a:t>
            </a:r>
            <a:r>
              <a:rPr lang="es-ES" dirty="0" smtClean="0">
                <a:solidFill>
                  <a:srgbClr val="828E0E"/>
                </a:solidFill>
              </a:rPr>
              <a:t>food</a:t>
            </a:r>
            <a:r>
              <a:rPr lang="es-ES" dirty="0" smtClean="0">
                <a:solidFill>
                  <a:srgbClr val="0099CC"/>
                </a:solidFill>
              </a:rPr>
              <a:t>ie</a:t>
            </a:r>
            <a:r>
              <a:rPr lang="es-ES" dirty="0" smtClean="0">
                <a:solidFill>
                  <a:schemeClr val="tx1"/>
                </a:solidFill>
              </a:rPr>
              <a:t>-project</a:t>
            </a:r>
            <a:r>
              <a:rPr lang="es-ES" dirty="0" smtClean="0">
                <a:solidFill>
                  <a:srgbClr val="191919"/>
                </a:solidFill>
              </a:rPr>
              <a:t>.eu</a:t>
            </a:r>
            <a:endParaRPr lang="en-US" dirty="0">
              <a:solidFill>
                <a:srgbClr val="19191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823633"/>
            <a:ext cx="8686800" cy="14567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angle 15"/>
          <p:cNvSpPr/>
          <p:nvPr userDrawn="1"/>
        </p:nvSpPr>
        <p:spPr>
          <a:xfrm>
            <a:off x="0" y="823633"/>
            <a:ext cx="457200" cy="14567"/>
          </a:xfrm>
          <a:prstGeom prst="rect">
            <a:avLst/>
          </a:prstGeom>
          <a:solidFill>
            <a:srgbClr val="A1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28600"/>
            <a:ext cx="1524000" cy="5167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63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tabLst>
          <a:tab pos="2600325" algn="l"/>
        </a:tabLst>
        <a:defRPr sz="2800" b="1" i="0" kern="1200">
          <a:solidFill>
            <a:srgbClr val="0099CC"/>
          </a:solidFill>
          <a:latin typeface="+mj-lt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A1BC00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A1BC00"/>
        </a:buClr>
        <a:buFont typeface="Wingdings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A1BC00"/>
        </a:buClr>
        <a:buFont typeface="Wingdings" pitchFamily="2" charset="2"/>
        <a:buChar char="§"/>
        <a:defRPr sz="2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foodie-data.wirelessinfo.cz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gif"/><Relationship Id="rId10" Type="http://schemas.openxmlformats.org/officeDocument/2006/relationships/image" Target="../media/image57.jpeg"/><Relationship Id="rId4" Type="http://schemas.openxmlformats.org/officeDocument/2006/relationships/image" Target="../media/image7.png"/><Relationship Id="rId9" Type="http://schemas.openxmlformats.org/officeDocument/2006/relationships/image" Target="../media/image56.jpe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foodie-project.eu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jpe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gif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609600" y="2891135"/>
            <a:ext cx="77376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400" b="1" dirty="0" smtClean="0">
                <a:solidFill>
                  <a:srgbClr val="A1BC00"/>
                </a:solidFill>
              </a:rPr>
              <a:t>Český portál FOODIE</a:t>
            </a:r>
            <a:endParaRPr lang="en-US" sz="3400" b="1" dirty="0">
              <a:solidFill>
                <a:srgbClr val="A1BC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A1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311" y="457200"/>
            <a:ext cx="4065377" cy="181511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9600" y="6090127"/>
            <a:ext cx="5995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65000"/>
                  </a:schemeClr>
                </a:solidFill>
              </a:rPr>
              <a:t>Otevřená data jako příležitost pro komerční sektor</a:t>
            </a:r>
          </a:p>
          <a:p>
            <a:r>
              <a:rPr lang="cs-CZ" sz="1600" b="1" dirty="0" smtClean="0">
                <a:solidFill>
                  <a:schemeClr val="bg1">
                    <a:lumMod val="65000"/>
                  </a:schemeClr>
                </a:solidFill>
              </a:rPr>
              <a:t>Praha, 18. ledna 2016</a:t>
            </a:r>
            <a:endParaRPr lang="en-US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9600" y="3653135"/>
            <a:ext cx="8336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A1BC00"/>
                </a:solidFill>
              </a:rPr>
              <a:t>jeden přístupový bod k integrovaným informacím pro farmáře </a:t>
            </a:r>
            <a:endParaRPr lang="en-US" sz="2400" b="1" dirty="0">
              <a:solidFill>
                <a:srgbClr val="A1BC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09600" y="4419600"/>
            <a:ext cx="5715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65000"/>
                  </a:schemeClr>
                </a:solidFill>
              </a:rPr>
              <a:t>Tomáš ŘEZNÍK, Masarykova univerzita/WIRELESSINFO</a:t>
            </a:r>
          </a:p>
          <a:p>
            <a:r>
              <a:rPr lang="cs-CZ" sz="1600" b="1" dirty="0" smtClean="0">
                <a:solidFill>
                  <a:schemeClr val="bg1">
                    <a:lumMod val="65000"/>
                  </a:schemeClr>
                </a:solidFill>
              </a:rPr>
              <a:t>Karel CHARVÁT, WIRELESSINFO</a:t>
            </a:r>
          </a:p>
          <a:p>
            <a:r>
              <a:rPr lang="cs-CZ" sz="1600" b="1" dirty="0" smtClean="0">
                <a:solidFill>
                  <a:schemeClr val="bg1">
                    <a:lumMod val="65000"/>
                  </a:schemeClr>
                </a:solidFill>
              </a:rPr>
              <a:t>Vojtěch LUKAS, Mendelova univerzita/WIRELESSINFO</a:t>
            </a:r>
          </a:p>
          <a:p>
            <a:r>
              <a:rPr lang="cs-CZ" sz="1600" b="1" dirty="0" smtClean="0">
                <a:solidFill>
                  <a:schemeClr val="bg1">
                    <a:lumMod val="65000"/>
                  </a:schemeClr>
                </a:solidFill>
              </a:rPr>
              <a:t>Karel CHARVÁT mladší, WIRELESSINFO</a:t>
            </a:r>
          </a:p>
          <a:p>
            <a:r>
              <a:rPr lang="cs-CZ" sz="1600" b="1" dirty="0" smtClean="0">
                <a:solidFill>
                  <a:schemeClr val="bg1">
                    <a:lumMod val="65000"/>
                  </a:schemeClr>
                </a:solidFill>
              </a:rPr>
              <a:t>Šárka HORÁKOVÁ, WIRELESSINFO</a:t>
            </a:r>
            <a:endParaRPr lang="en-US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10400" y="5103638"/>
            <a:ext cx="1935432" cy="1569492"/>
            <a:chOff x="5876296" y="3950653"/>
            <a:chExt cx="1593824" cy="1219551"/>
          </a:xfrm>
        </p:grpSpPr>
        <p:sp>
          <p:nvSpPr>
            <p:cNvPr id="17" name="Date Placeholder 3"/>
            <p:cNvSpPr txBox="1">
              <a:spLocks/>
            </p:cNvSpPr>
            <p:nvPr/>
          </p:nvSpPr>
          <p:spPr>
            <a:xfrm>
              <a:off x="5876296" y="3950653"/>
              <a:ext cx="1588016" cy="230400"/>
            </a:xfrm>
            <a:prstGeom prst="rect">
              <a:avLst/>
            </a:prstGeom>
          </p:spPr>
          <p:txBody>
            <a:bodyPr vert="horz" lIns="0" tIns="45720" rIns="0" bIns="45720" rtlCol="0" anchor="ctr"/>
            <a:lstStyle>
              <a:lvl1pPr algn="l">
                <a:defRPr sz="1200">
                  <a:solidFill>
                    <a:srgbClr val="0C4262"/>
                  </a:solidFill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www.</a:t>
              </a:r>
              <a:r>
                <a:rPr kumimoji="0" lang="es-E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1BC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food</a:t>
              </a:r>
              <a:r>
                <a:rPr kumimoji="0" lang="es-E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CC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ie</a:t>
              </a:r>
              <a:r>
                <a:rPr kumimoji="0" lang="es-E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-project.eu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6 Rectángulo"/>
            <p:cNvSpPr/>
            <p:nvPr/>
          </p:nvSpPr>
          <p:spPr>
            <a:xfrm>
              <a:off x="5876296" y="4946050"/>
              <a:ext cx="1588016" cy="203280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dist"/>
              <a:r>
                <a:rPr lang="en-US" sz="1100" b="1" dirty="0">
                  <a:solidFill>
                    <a:schemeClr val="bg1">
                      <a:lumMod val="65000"/>
                    </a:schemeClr>
                  </a:solidFill>
                </a:rPr>
                <a:t>Grant agreement no: 621074</a:t>
              </a:r>
            </a:p>
          </p:txBody>
        </p:sp>
        <p:pic>
          <p:nvPicPr>
            <p:cNvPr id="19" name="11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6296" y="4181053"/>
              <a:ext cx="882980" cy="599909"/>
            </a:xfrm>
            <a:prstGeom prst="rect">
              <a:avLst/>
            </a:prstGeom>
          </p:spPr>
        </p:pic>
        <p:grpSp>
          <p:nvGrpSpPr>
            <p:cNvPr id="20" name="10 Grupo"/>
            <p:cNvGrpSpPr/>
            <p:nvPr/>
          </p:nvGrpSpPr>
          <p:grpSpPr>
            <a:xfrm>
              <a:off x="6803164" y="4181053"/>
              <a:ext cx="666956" cy="601200"/>
              <a:chOff x="393506" y="5606583"/>
              <a:chExt cx="916995" cy="902633"/>
            </a:xfrm>
          </p:grpSpPr>
          <p:sp>
            <p:nvSpPr>
              <p:cNvPr id="22" name="9 Rectángulo"/>
              <p:cNvSpPr/>
              <p:nvPr/>
            </p:nvSpPr>
            <p:spPr>
              <a:xfrm>
                <a:off x="393506" y="5606583"/>
                <a:ext cx="916995" cy="90263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pic>
            <p:nvPicPr>
              <p:cNvPr id="24" name="Picture 2" descr="Preview of your QR Cod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605" y="5668188"/>
                <a:ext cx="779521" cy="779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5876296" y="4790993"/>
              <a:ext cx="1588016" cy="379211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dist"/>
              <a:r>
                <a:rPr lang="en-GB" sz="1100" b="1" dirty="0">
                  <a:solidFill>
                    <a:schemeClr val="bg1">
                      <a:lumMod val="65000"/>
                    </a:schemeClr>
                  </a:solidFill>
                </a:rPr>
                <a:t>CIP-ICT-PSP-2013-7 Pilot Type </a:t>
              </a:r>
              <a:r>
                <a:rPr lang="en-GB" sz="1100" b="1" dirty="0" smtClean="0">
                  <a:solidFill>
                    <a:schemeClr val="bg1">
                      <a:lumMod val="65000"/>
                    </a:schemeClr>
                  </a:solidFill>
                </a:rPr>
                <a:t>B</a:t>
              </a:r>
              <a:endParaRPr lang="en-GB" sz="11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400" dirty="0">
                <a:hlinkClick r:id="rId2"/>
              </a:rPr>
              <a:t>http://</a:t>
            </a:r>
            <a:r>
              <a:rPr lang="cs-CZ" sz="4400" dirty="0" smtClean="0">
                <a:hlinkClick r:id="rId2"/>
              </a:rPr>
              <a:t>foodie-data.wirelessinfo.cz</a:t>
            </a:r>
            <a:endParaRPr lang="cs-CZ" sz="4400" dirty="0" smtClean="0"/>
          </a:p>
          <a:p>
            <a:endParaRPr lang="cs-CZ" dirty="0"/>
          </a:p>
          <a:p>
            <a:r>
              <a:rPr lang="cs-CZ" dirty="0" smtClean="0"/>
              <a:t>Jednotný portál s ucelenými daty o zemědělství</a:t>
            </a:r>
          </a:p>
          <a:p>
            <a:pPr lvl="1"/>
            <a:r>
              <a:rPr lang="cs-CZ" dirty="0" smtClean="0"/>
              <a:t>otevřená i chráněná data, která je obtížné propojovat</a:t>
            </a:r>
          </a:p>
          <a:p>
            <a:pPr lvl="1">
              <a:spcAft>
                <a:spcPts val="1400"/>
              </a:spcAft>
            </a:pPr>
            <a:r>
              <a:rPr lang="cs-CZ" dirty="0" smtClean="0"/>
              <a:t>základem je jednotný datový model FOODIE</a:t>
            </a:r>
          </a:p>
          <a:p>
            <a:r>
              <a:rPr lang="cs-CZ" dirty="0" smtClean="0"/>
              <a:t>Webové služby</a:t>
            </a:r>
          </a:p>
          <a:p>
            <a:pPr lvl="1"/>
            <a:r>
              <a:rPr lang="cs-CZ" dirty="0" smtClean="0"/>
              <a:t>interoperabilní: založené na specifikacích OGC (Open </a:t>
            </a:r>
            <a:r>
              <a:rPr lang="cs-CZ" dirty="0" err="1" smtClean="0"/>
              <a:t>Geospatial</a:t>
            </a:r>
            <a:r>
              <a:rPr lang="cs-CZ" dirty="0" smtClean="0"/>
              <a:t> </a:t>
            </a:r>
            <a:r>
              <a:rPr lang="cs-CZ" dirty="0" err="1" smtClean="0"/>
              <a:t>Consortium</a:t>
            </a:r>
            <a:r>
              <a:rPr lang="cs-CZ" dirty="0" smtClean="0"/>
              <a:t>) a dalších standardech</a:t>
            </a:r>
          </a:p>
          <a:p>
            <a:pPr lvl="1"/>
            <a:r>
              <a:rPr lang="cs-CZ" dirty="0" smtClean="0"/>
              <a:t>rychlé: založené na „IT </a:t>
            </a:r>
            <a:r>
              <a:rPr lang="cs-CZ" dirty="0" err="1" smtClean="0"/>
              <a:t>best</a:t>
            </a:r>
            <a:r>
              <a:rPr lang="cs-CZ" dirty="0" smtClean="0"/>
              <a:t> </a:t>
            </a:r>
            <a:r>
              <a:rPr lang="cs-CZ" dirty="0" err="1" smtClean="0"/>
              <a:t>practices</a:t>
            </a:r>
            <a:r>
              <a:rPr lang="cs-CZ" dirty="0" smtClean="0"/>
              <a:t>“ jako například JSON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Český portál FOODIE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24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OpenStreetMap</a:t>
            </a:r>
            <a:endParaRPr lang="cs-CZ" dirty="0" smtClean="0"/>
          </a:p>
          <a:p>
            <a:r>
              <a:rPr lang="cs-CZ" dirty="0" smtClean="0"/>
              <a:t>…nebo </a:t>
            </a:r>
            <a:r>
              <a:rPr lang="cs-CZ" dirty="0" err="1" smtClean="0"/>
              <a:t>ortofotomapa</a:t>
            </a:r>
            <a:r>
              <a:rPr lang="cs-CZ" dirty="0" smtClean="0"/>
              <a:t> s farmářskými bloky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Podkladová mapa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2" y="2057400"/>
            <a:ext cx="8541036" cy="43175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689986"/>
            <a:ext cx="3558987" cy="365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6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OpenStreetMap</a:t>
            </a:r>
            <a:r>
              <a:rPr lang="cs-CZ" dirty="0" smtClean="0"/>
              <a:t> využito také jako mapového podkladu pro telemetrická data</a:t>
            </a:r>
          </a:p>
          <a:p>
            <a:pPr lvl="1"/>
            <a:r>
              <a:rPr lang="cs-CZ" dirty="0" smtClean="0"/>
              <a:t>viz předchozí přednáška o Open Transport Map…</a:t>
            </a:r>
          </a:p>
          <a:p>
            <a:pPr lvl="1"/>
            <a:r>
              <a:rPr lang="cs-CZ" dirty="0" smtClean="0"/>
              <a:t>…a navazující přednáška o Analýze činnosti zemědělských strojů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Podkladová mapa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81" y="2743200"/>
            <a:ext cx="6914019" cy="35052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326" y="2677108"/>
            <a:ext cx="6943327" cy="35712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7" y="3690634"/>
            <a:ext cx="4374573" cy="263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0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Webová služba OGC (Open </a:t>
            </a:r>
            <a:r>
              <a:rPr lang="cs-CZ" dirty="0" err="1" smtClean="0"/>
              <a:t>Geospatial</a:t>
            </a:r>
            <a:r>
              <a:rPr lang="cs-CZ" dirty="0" smtClean="0"/>
              <a:t> </a:t>
            </a:r>
            <a:r>
              <a:rPr lang="cs-CZ" dirty="0" err="1" smtClean="0"/>
              <a:t>Consortium</a:t>
            </a:r>
            <a:r>
              <a:rPr lang="cs-CZ" dirty="0" smtClean="0"/>
              <a:t>) na Katastr nemovitostí ČR</a:t>
            </a:r>
          </a:p>
          <a:p>
            <a:pPr lvl="1"/>
            <a:r>
              <a:rPr lang="cs-CZ" dirty="0" smtClean="0"/>
              <a:t>OGC WMS (Web Map </a:t>
            </a:r>
            <a:r>
              <a:rPr lang="cs-CZ" dirty="0" err="1" smtClean="0"/>
              <a:t>Service</a:t>
            </a:r>
            <a:r>
              <a:rPr lang="cs-CZ" dirty="0" smtClean="0"/>
              <a:t>) pro prohlížení dat</a:t>
            </a:r>
          </a:p>
          <a:p>
            <a:pPr lvl="1"/>
            <a:r>
              <a:rPr lang="cs-CZ" dirty="0" smtClean="0"/>
              <a:t>OGC WFS (Web </a:t>
            </a:r>
            <a:r>
              <a:rPr lang="cs-CZ" dirty="0" err="1" smtClean="0"/>
              <a:t>Feature</a:t>
            </a:r>
            <a:r>
              <a:rPr lang="cs-CZ" dirty="0" smtClean="0"/>
              <a:t> </a:t>
            </a:r>
            <a:r>
              <a:rPr lang="cs-CZ" dirty="0" err="1" smtClean="0"/>
              <a:t>Service</a:t>
            </a:r>
            <a:r>
              <a:rPr lang="cs-CZ" dirty="0" smtClean="0"/>
              <a:t>) pro stažení dat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Digitální katastr nemovitostí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67000"/>
            <a:ext cx="7389125" cy="377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4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Data evropského (družicového) programu </a:t>
            </a:r>
          </a:p>
          <a:p>
            <a:pPr lvl="1"/>
            <a:r>
              <a:rPr lang="cs-CZ" dirty="0" smtClean="0"/>
              <a:t>celá EU, prostorové rozlišení 25 metrů 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Digitální model reliéfu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014"/>
            <a:ext cx="9144000" cy="4675986"/>
          </a:xfrm>
          <a:prstGeom prst="rect">
            <a:avLst/>
          </a:prstGeom>
        </p:spPr>
      </p:pic>
      <p:pic>
        <p:nvPicPr>
          <p:cNvPr id="5" name="Picture 2" descr="http://europa.eu/rapid/exploit/2012/12/IP/CS/i12_1345.csi/Pictures/1000000000000249000000C466976C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96256"/>
            <a:ext cx="1790691" cy="59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3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GIS Ministerstva zemědělství pro evidenci využití zemědělské půdy</a:t>
            </a:r>
          </a:p>
          <a:p>
            <a:pPr lvl="1"/>
            <a:r>
              <a:rPr lang="cs-CZ" dirty="0" smtClean="0"/>
              <a:t>včetně dotací (</a:t>
            </a:r>
            <a:r>
              <a:rPr lang="cs-CZ" dirty="0"/>
              <a:t>zákonná evidence použití hnojiv, pastvy, přípravků,… 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Registr půdy (LPIS)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90800"/>
            <a:ext cx="7665544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5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Jednotlivé plodiny </a:t>
            </a:r>
            <a:r>
              <a:rPr lang="cs-CZ" dirty="0" smtClean="0"/>
              <a:t>z agronomické evidence</a:t>
            </a:r>
          </a:p>
          <a:p>
            <a:pPr lvl="1"/>
            <a:r>
              <a:rPr lang="cs-CZ" dirty="0" smtClean="0"/>
              <a:t>nelze z LPIS – obsahuje data pouze dobrovolně a na úrovni parcel 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Plodiny na půdních blocích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1018"/>
            <a:ext cx="9144000" cy="465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6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Například skupiny půdních typů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Pedologické charakteristiky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73" y="2233265"/>
            <a:ext cx="5680027" cy="345827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10" y="2667000"/>
            <a:ext cx="305389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8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Souvislost s (potenciálním) znečištěním vod</a:t>
            </a:r>
          </a:p>
          <a:p>
            <a:r>
              <a:rPr lang="cs-CZ" dirty="0" smtClean="0"/>
              <a:t>Nitrátová směrnice EU</a:t>
            </a:r>
          </a:p>
          <a:p>
            <a:pPr lvl="1"/>
            <a:r>
              <a:rPr lang="cs-CZ" dirty="0" smtClean="0"/>
              <a:t>50% dusíku se do půdy dostává ze zemědělství</a:t>
            </a:r>
          </a:p>
          <a:p>
            <a:pPr lvl="1"/>
            <a:r>
              <a:rPr lang="cs-CZ" dirty="0" smtClean="0"/>
              <a:t>ochranné pásmo 25 metrů od vodních toků a ploch</a:t>
            </a:r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Vodstvo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816541"/>
            <a:ext cx="6070640" cy="379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7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14400"/>
                <a:ext cx="8458200" cy="5334000"/>
              </a:xfrm>
            </p:spPr>
            <p:txBody>
              <a:bodyPr>
                <a:normAutofit/>
              </a:bodyPr>
              <a:lstStyle/>
              <a:p>
                <a:r>
                  <a:rPr lang="cs-CZ" dirty="0" smtClean="0"/>
                  <a:t>Interpretované snímky </a:t>
                </a:r>
                <a:r>
                  <a:rPr lang="cs-CZ" dirty="0" err="1" smtClean="0"/>
                  <a:t>Landsatu</a:t>
                </a:r>
                <a:r>
                  <a:rPr lang="cs-CZ" dirty="0" smtClean="0"/>
                  <a:t> 8 (Sentinel 2)</a:t>
                </a:r>
              </a:p>
              <a:p>
                <a:r>
                  <a:rPr lang="cs-CZ" dirty="0" smtClean="0"/>
                  <a:t>NDVI (</a:t>
                </a:r>
                <a:r>
                  <a:rPr lang="cs-CZ" dirty="0" err="1" smtClean="0"/>
                  <a:t>Normalized</a:t>
                </a:r>
                <a:r>
                  <a:rPr lang="cs-CZ" dirty="0" smtClean="0"/>
                  <a:t> </a:t>
                </a:r>
                <a:r>
                  <a:rPr lang="cs-CZ" dirty="0" err="1" smtClean="0"/>
                  <a:t>Difference</a:t>
                </a:r>
                <a:r>
                  <a:rPr lang="cs-CZ" dirty="0" smtClean="0"/>
                  <a:t> </a:t>
                </a:r>
                <a:r>
                  <a:rPr lang="cs-CZ" dirty="0" err="1" smtClean="0"/>
                  <a:t>Vegetation</a:t>
                </a:r>
                <a:r>
                  <a:rPr lang="cs-CZ" dirty="0" smtClean="0"/>
                  <a:t> Index)</a:t>
                </a:r>
              </a:p>
              <a:p>
                <a:pPr lvl="1"/>
                <a:r>
                  <a:rPr lang="cs-CZ" dirty="0" smtClean="0"/>
                  <a:t>Jednoduchý indikátor stavu vegetace (fotosyntetická aktivní radiace)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𝑁𝐷𝑉𝐼</m:t>
                    </m:r>
                    <m:r>
                      <a:rPr lang="cs-CZ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𝑏𝑙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í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𝑧𝑘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é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𝑖𝑛𝑓𝑟𝑎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č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𝑒𝑟𝑣𝑒𝑛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é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𝑠𝑚𝑜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𝑣𝑖𝑑𝑖𝑡𝑒𝑙𝑛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é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𝑠𝑝𝑒𝑘𝑡𝑟𝑢𝑚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𝑏𝑙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í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𝑧𝑘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é 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𝑖𝑛𝑓𝑟𝑎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č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𝑒𝑟𝑣𝑒𝑛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é 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𝑠𝑚𝑜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𝑣𝑖𝑑𝑖𝑡𝑒𝑙𝑛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é 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𝑠𝑝𝑒𝑘𝑡𝑟𝑢𝑚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14400"/>
                <a:ext cx="8458200" cy="5334000"/>
              </a:xfrm>
              <a:blipFill rotWithShape="0">
                <a:blip r:embed="rId2"/>
                <a:stretch>
                  <a:fillRect l="-937" t="-91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Satelitní snímky</a:t>
            </a:r>
            <a:endParaRPr lang="cs-CZ" dirty="0"/>
          </a:p>
        </p:txBody>
      </p:sp>
      <p:pic>
        <p:nvPicPr>
          <p:cNvPr id="1026" name="Picture 2" descr="NDVI ex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00401"/>
            <a:ext cx="301665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362467" y="6521678"/>
            <a:ext cx="49952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Obrázek převzat z: http://earthobservatory.nasa.gov/Features/MeasuringVegetation/measuring_vegetation_2.php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31" y="4191000"/>
            <a:ext cx="3758968" cy="105535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02009" y="5909581"/>
            <a:ext cx="164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ž</a:t>
            </a:r>
            <a:r>
              <a:rPr lang="cs-CZ" b="1" dirty="0" smtClean="0"/>
              <a:t>ádná vegetace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348905" y="5562600"/>
            <a:ext cx="162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bujná vegetace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1650" y="5524314"/>
            <a:ext cx="193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</a:t>
            </a:r>
            <a:r>
              <a:rPr lang="cs-CZ" b="1" dirty="0" smtClean="0"/>
              <a:t>egetace ve stresu</a:t>
            </a:r>
            <a:endParaRPr lang="cs-CZ" b="1" dirty="0"/>
          </a:p>
        </p:txBody>
      </p:sp>
      <p:cxnSp>
        <p:nvCxnSpPr>
          <p:cNvPr id="10" name="Přímá spojnice se šipkou 9"/>
          <p:cNvCxnSpPr/>
          <p:nvPr/>
        </p:nvCxnSpPr>
        <p:spPr>
          <a:xfrm flipH="1" flipV="1">
            <a:off x="846351" y="4900711"/>
            <a:ext cx="276374" cy="6912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 flipV="1">
            <a:off x="1568275" y="5232324"/>
            <a:ext cx="783439" cy="7292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V="1">
            <a:off x="3710754" y="4914400"/>
            <a:ext cx="198491" cy="6763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23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Foodie </a:t>
            </a:r>
            <a:r>
              <a:rPr lang="cs-CZ" dirty="0" smtClean="0"/>
              <a:t>znamená</a:t>
            </a:r>
            <a:r>
              <a:rPr lang="en-GB" dirty="0" smtClean="0"/>
              <a:t>:</a:t>
            </a:r>
          </a:p>
          <a:p>
            <a:endParaRPr lang="en-GB" dirty="0"/>
          </a:p>
          <a:p>
            <a:pPr marL="457200" indent="-457200">
              <a:buAutoNum type="alphaUcParenR"/>
            </a:pPr>
            <a:r>
              <a:rPr lang="cs-CZ" dirty="0" smtClean="0"/>
              <a:t>Osoba, jež vyhledává nové chuťové zážitky jako koníček místo toho, aby jen uspokojila svůj hlad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457200" indent="-457200">
              <a:buFont typeface="Wingdings" panose="05000000000000000000" pitchFamily="2" charset="2"/>
              <a:buAutoNum type="alphaUcParenR" startAt="2"/>
            </a:pPr>
            <a:r>
              <a:rPr lang="cs-CZ" dirty="0" smtClean="0"/>
              <a:t>Zkratka projektu </a:t>
            </a:r>
            <a:r>
              <a:rPr lang="en-US" dirty="0" smtClean="0"/>
              <a:t>Farm-Oriented Open Data In Europe.</a:t>
            </a:r>
          </a:p>
          <a:p>
            <a:pPr marL="0" indent="0">
              <a:buNone/>
            </a:pPr>
            <a:endParaRPr lang="en-US" dirty="0" smtClean="0"/>
          </a:p>
          <a:p>
            <a:pPr marL="457200" indent="-457200">
              <a:buFont typeface="Wingdings" panose="05000000000000000000" pitchFamily="2" charset="2"/>
              <a:buAutoNum type="alphaUcParenR" startAt="3"/>
            </a:pPr>
            <a:r>
              <a:rPr lang="cs-CZ" dirty="0" smtClean="0"/>
              <a:t>Infrastruktura založená na </a:t>
            </a:r>
            <a:r>
              <a:rPr lang="cs-CZ" dirty="0" err="1" smtClean="0"/>
              <a:t>cloudovém</a:t>
            </a:r>
            <a:r>
              <a:rPr lang="cs-CZ" dirty="0" smtClean="0"/>
              <a:t> řešení,</a:t>
            </a:r>
          </a:p>
          <a:p>
            <a:pPr marL="0" indent="0">
              <a:buNone/>
            </a:pPr>
            <a:r>
              <a:rPr lang="cs-CZ" dirty="0" smtClean="0"/>
              <a:t>       která je vytvářena jako podpora Evropským</a:t>
            </a:r>
          </a:p>
          <a:p>
            <a:pPr marL="0" indent="0">
              <a:buNone/>
            </a:pPr>
            <a:r>
              <a:rPr lang="cs-CZ" dirty="0" smtClean="0"/>
              <a:t>       zemědělcům</a:t>
            </a:r>
            <a:r>
              <a:rPr lang="en-US" dirty="0" smtClean="0"/>
              <a:t>.</a:t>
            </a:r>
          </a:p>
          <a:p>
            <a:pPr marL="457200" indent="-457200">
              <a:buFont typeface="Wingdings" panose="05000000000000000000" pitchFamily="2" charset="2"/>
              <a:buAutoNum type="alphaUcParenR" startAt="3"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A), B) </a:t>
            </a:r>
            <a:r>
              <a:rPr lang="cs-CZ" b="1" dirty="0" smtClean="0"/>
              <a:t>i</a:t>
            </a:r>
            <a:r>
              <a:rPr lang="en-US" b="1" dirty="0" smtClean="0"/>
              <a:t> C) </a:t>
            </a:r>
            <a:r>
              <a:rPr lang="cs-CZ" b="1" dirty="0" smtClean="0"/>
              <a:t>jsou správně</a:t>
            </a:r>
            <a:r>
              <a:rPr lang="en-US" b="1" dirty="0" smtClean="0"/>
              <a:t>!</a:t>
            </a:r>
          </a:p>
          <a:p>
            <a:pPr lvl="1"/>
            <a:endParaRPr lang="en-US" dirty="0" smtClean="0"/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Terminologie</a:t>
            </a:r>
            <a:endParaRPr lang="cs-CZ" dirty="0"/>
          </a:p>
        </p:txBody>
      </p:sp>
      <p:pic>
        <p:nvPicPr>
          <p:cNvPr id="4" name="Picture 2" descr="http://lumdimsum.com/wp-content/uploads/2011/04/BJ-food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560187"/>
            <a:ext cx="2619001" cy="288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705600" y="6441088"/>
            <a:ext cx="18085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Adopted </a:t>
            </a:r>
            <a:r>
              <a:rPr lang="en-US" sz="800" dirty="0" smtClean="0"/>
              <a:t>from: </a:t>
            </a:r>
            <a:r>
              <a:rPr lang="en-US" sz="800" dirty="0"/>
              <a:t>http://lumdimsum.com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404422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Ukázka dat NDVI na portálu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649151"/>
          </a:xfrm>
          <a:prstGeom prst="rect">
            <a:avLst/>
          </a:prstGeom>
        </p:spPr>
      </p:pic>
      <p:sp>
        <p:nvSpPr>
          <p:cNvPr id="2" name="Volný tvar 1"/>
          <p:cNvSpPr/>
          <p:nvPr/>
        </p:nvSpPr>
        <p:spPr>
          <a:xfrm>
            <a:off x="4204919" y="2770496"/>
            <a:ext cx="3708993" cy="3019897"/>
          </a:xfrm>
          <a:custGeom>
            <a:avLst/>
            <a:gdLst>
              <a:gd name="connsiteX0" fmla="*/ 1390663 w 3708993"/>
              <a:gd name="connsiteY0" fmla="*/ 0 h 3019897"/>
              <a:gd name="connsiteX1" fmla="*/ 503559 w 3708993"/>
              <a:gd name="connsiteY1" fmla="*/ 122829 h 3019897"/>
              <a:gd name="connsiteX2" fmla="*/ 39535 w 3708993"/>
              <a:gd name="connsiteY2" fmla="*/ 627797 h 3019897"/>
              <a:gd name="connsiteX3" fmla="*/ 148717 w 3708993"/>
              <a:gd name="connsiteY3" fmla="*/ 1583140 h 3019897"/>
              <a:gd name="connsiteX4" fmla="*/ 1131356 w 3708993"/>
              <a:gd name="connsiteY4" fmla="*/ 2634017 h 3019897"/>
              <a:gd name="connsiteX5" fmla="*/ 2250472 w 3708993"/>
              <a:gd name="connsiteY5" fmla="*/ 3016155 h 3019897"/>
              <a:gd name="connsiteX6" fmla="*/ 3628896 w 3708993"/>
              <a:gd name="connsiteY6" fmla="*/ 2442949 h 3019897"/>
              <a:gd name="connsiteX7" fmla="*/ 3314997 w 3708993"/>
              <a:gd name="connsiteY7" fmla="*/ 928047 h 3019897"/>
              <a:gd name="connsiteX8" fmla="*/ 1417959 w 3708993"/>
              <a:gd name="connsiteY8" fmla="*/ 109182 h 301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8993" h="3019897">
                <a:moveTo>
                  <a:pt x="1390663" y="0"/>
                </a:moveTo>
                <a:cubicBezTo>
                  <a:pt x="1059705" y="9098"/>
                  <a:pt x="728747" y="18196"/>
                  <a:pt x="503559" y="122829"/>
                </a:cubicBezTo>
                <a:cubicBezTo>
                  <a:pt x="278371" y="227462"/>
                  <a:pt x="98675" y="384412"/>
                  <a:pt x="39535" y="627797"/>
                </a:cubicBezTo>
                <a:cubicBezTo>
                  <a:pt x="-19605" y="871182"/>
                  <a:pt x="-33253" y="1248770"/>
                  <a:pt x="148717" y="1583140"/>
                </a:cubicBezTo>
                <a:cubicBezTo>
                  <a:pt x="330687" y="1917510"/>
                  <a:pt x="781064" y="2395181"/>
                  <a:pt x="1131356" y="2634017"/>
                </a:cubicBezTo>
                <a:cubicBezTo>
                  <a:pt x="1481648" y="2872853"/>
                  <a:pt x="1834215" y="3048000"/>
                  <a:pt x="2250472" y="3016155"/>
                </a:cubicBezTo>
                <a:cubicBezTo>
                  <a:pt x="2666729" y="2984310"/>
                  <a:pt x="3451475" y="2790967"/>
                  <a:pt x="3628896" y="2442949"/>
                </a:cubicBezTo>
                <a:cubicBezTo>
                  <a:pt x="3806317" y="2094931"/>
                  <a:pt x="3683487" y="1317008"/>
                  <a:pt x="3314997" y="928047"/>
                </a:cubicBezTo>
                <a:cubicBezTo>
                  <a:pt x="2946507" y="539086"/>
                  <a:pt x="2182233" y="324134"/>
                  <a:pt x="1417959" y="10918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00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Odhadovaná výnosnost </a:t>
            </a:r>
            <a:r>
              <a:rPr lang="cs-CZ" dirty="0" smtClean="0"/>
              <a:t>v rámci daného pole (podprůměrné, průměrné, nadprůměrné hodnoty)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Výnosový potenciál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4454"/>
            <a:ext cx="9144000" cy="464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6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990600"/>
            <a:ext cx="8534400" cy="5638800"/>
          </a:xfrm>
        </p:spPr>
        <p:txBody>
          <a:bodyPr>
            <a:normAutofit/>
          </a:bodyPr>
          <a:lstStyle/>
          <a:p>
            <a:r>
              <a:rPr lang="cs-CZ" dirty="0" smtClean="0"/>
              <a:t>Český portál FOODIE nabízí nejen</a:t>
            </a:r>
          </a:p>
          <a:p>
            <a:pPr lvl="1"/>
            <a:r>
              <a:rPr lang="cs-CZ" dirty="0" smtClean="0"/>
              <a:t>každodenní datovou podporu pro zemědělce, veřejnou správu a samosprávu, environmentální organizace i občany</a:t>
            </a:r>
          </a:p>
          <a:p>
            <a:pPr lvl="1"/>
            <a:r>
              <a:rPr lang="cs-CZ" dirty="0" smtClean="0"/>
              <a:t>data ekonomická, environmentální a navigační</a:t>
            </a:r>
          </a:p>
          <a:p>
            <a:pPr lvl="2"/>
            <a:r>
              <a:rPr lang="cs-CZ" dirty="0" smtClean="0"/>
              <a:t>otevřená </a:t>
            </a:r>
            <a:r>
              <a:rPr lang="cs-CZ" dirty="0"/>
              <a:t>data zdarma</a:t>
            </a:r>
          </a:p>
          <a:p>
            <a:pPr lvl="2"/>
            <a:r>
              <a:rPr lang="cs-CZ" dirty="0" smtClean="0"/>
              <a:t>specifická </a:t>
            </a:r>
            <a:r>
              <a:rPr lang="cs-CZ" dirty="0"/>
              <a:t>data „na </a:t>
            </a:r>
            <a:r>
              <a:rPr lang="cs-CZ" dirty="0" smtClean="0"/>
              <a:t>míru“</a:t>
            </a:r>
          </a:p>
          <a:p>
            <a:pPr lvl="2"/>
            <a:r>
              <a:rPr lang="cs-CZ" dirty="0" smtClean="0"/>
              <a:t>propojení s ekonomickými systémy včetně vytváření podkladů pro dotace </a:t>
            </a:r>
          </a:p>
          <a:p>
            <a:pPr lvl="1"/>
            <a:r>
              <a:rPr lang="cs-CZ" dirty="0"/>
              <a:t>z</a:t>
            </a:r>
            <a:r>
              <a:rPr lang="cs-CZ" dirty="0" smtClean="0"/>
              <a:t>emědělské telemetrické úlohy (viz další přednáška)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Český FOODIE portál připravuje</a:t>
            </a:r>
          </a:p>
          <a:p>
            <a:pPr lvl="1"/>
            <a:r>
              <a:rPr lang="cs-CZ" dirty="0"/>
              <a:t>d</a:t>
            </a:r>
            <a:r>
              <a:rPr lang="cs-CZ" dirty="0" smtClean="0"/>
              <a:t>alší zpracování satelitních dat (více – nejen – vegetačních indexů)</a:t>
            </a:r>
          </a:p>
          <a:p>
            <a:pPr lvl="1"/>
            <a:r>
              <a:rPr lang="cs-CZ" dirty="0" smtClean="0"/>
              <a:t>rozšíření aplikační logiky (například analýzy dat)</a:t>
            </a:r>
          </a:p>
          <a:p>
            <a:pPr lvl="1"/>
            <a:r>
              <a:rPr lang="cs-CZ" dirty="0" smtClean="0"/>
              <a:t>…</a:t>
            </a:r>
            <a:endParaRPr lang="cs-CZ" dirty="0"/>
          </a:p>
          <a:p>
            <a:pPr lvl="2"/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127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6705600" cy="1066800"/>
          </a:xfrm>
        </p:spPr>
        <p:txBody>
          <a:bodyPr/>
          <a:lstStyle/>
          <a:p>
            <a:r>
              <a:rPr lang="cs-CZ" dirty="0" smtClean="0"/>
              <a:t>Nevýhody zemědělského geoinformačního portálu</a:t>
            </a:r>
            <a:endParaRPr lang="en-US" dirty="0"/>
          </a:p>
        </p:txBody>
      </p:sp>
      <p:pic>
        <p:nvPicPr>
          <p:cNvPr id="4" name="Picture 4" descr="http://g.denik.cz/50/fb/nehoda_podjezd_traktor_ste__7__galerie-9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39691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14800"/>
            <a:ext cx="3670104" cy="2209800"/>
          </a:xfrm>
          <a:prstGeom prst="rect">
            <a:avLst/>
          </a:prstGeom>
        </p:spPr>
      </p:pic>
      <p:sp>
        <p:nvSpPr>
          <p:cNvPr id="2" name="Volný tvar 1"/>
          <p:cNvSpPr/>
          <p:nvPr/>
        </p:nvSpPr>
        <p:spPr>
          <a:xfrm>
            <a:off x="1" y="4114800"/>
            <a:ext cx="3822504" cy="2366749"/>
          </a:xfrm>
          <a:custGeom>
            <a:avLst/>
            <a:gdLst>
              <a:gd name="connsiteX0" fmla="*/ 0 w 3862316"/>
              <a:gd name="connsiteY0" fmla="*/ 0 h 2620370"/>
              <a:gd name="connsiteX1" fmla="*/ 1733266 w 3862316"/>
              <a:gd name="connsiteY1" fmla="*/ 709684 h 2620370"/>
              <a:gd name="connsiteX2" fmla="*/ 3275463 w 3862316"/>
              <a:gd name="connsiteY2" fmla="*/ 1856096 h 2620370"/>
              <a:gd name="connsiteX3" fmla="*/ 3862316 w 3862316"/>
              <a:gd name="connsiteY3" fmla="*/ 2620370 h 262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2316" h="2620370">
                <a:moveTo>
                  <a:pt x="0" y="0"/>
                </a:moveTo>
                <a:cubicBezTo>
                  <a:pt x="593677" y="200167"/>
                  <a:pt x="1187355" y="400335"/>
                  <a:pt x="1733266" y="709684"/>
                </a:cubicBezTo>
                <a:cubicBezTo>
                  <a:pt x="2279177" y="1019033"/>
                  <a:pt x="2920621" y="1537648"/>
                  <a:pt x="3275463" y="1856096"/>
                </a:cubicBezTo>
                <a:cubicBezTo>
                  <a:pt x="3630305" y="2174544"/>
                  <a:pt x="3746310" y="2397457"/>
                  <a:pt x="3862316" y="262037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152401" y="4271749"/>
            <a:ext cx="3941928" cy="2209800"/>
          </a:xfrm>
          <a:custGeom>
            <a:avLst/>
            <a:gdLst>
              <a:gd name="connsiteX0" fmla="*/ 0 w 3930555"/>
              <a:gd name="connsiteY0" fmla="*/ 2279176 h 2279176"/>
              <a:gd name="connsiteX1" fmla="*/ 1064526 w 3930555"/>
              <a:gd name="connsiteY1" fmla="*/ 1405720 h 2279176"/>
              <a:gd name="connsiteX2" fmla="*/ 2210937 w 3930555"/>
              <a:gd name="connsiteY2" fmla="*/ 627797 h 2279176"/>
              <a:gd name="connsiteX3" fmla="*/ 3930555 w 3930555"/>
              <a:gd name="connsiteY3" fmla="*/ 0 h 2279176"/>
              <a:gd name="connsiteX4" fmla="*/ 3930555 w 3930555"/>
              <a:gd name="connsiteY4" fmla="*/ 0 h 227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0555" h="2279176">
                <a:moveTo>
                  <a:pt x="0" y="2279176"/>
                </a:moveTo>
                <a:cubicBezTo>
                  <a:pt x="348018" y="1980063"/>
                  <a:pt x="696037" y="1680950"/>
                  <a:pt x="1064526" y="1405720"/>
                </a:cubicBezTo>
                <a:cubicBezTo>
                  <a:pt x="1433015" y="1130490"/>
                  <a:pt x="1733266" y="862084"/>
                  <a:pt x="2210937" y="627797"/>
                </a:cubicBezTo>
                <a:cubicBezTo>
                  <a:pt x="2688608" y="393510"/>
                  <a:pt x="3930555" y="0"/>
                  <a:pt x="3930555" y="0"/>
                </a:cubicBezTo>
                <a:lnTo>
                  <a:pt x="3930555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23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0" y="4563000"/>
            <a:ext cx="9144000" cy="1152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ounded Rectangle 11"/>
          <p:cNvSpPr/>
          <p:nvPr/>
        </p:nvSpPr>
        <p:spPr>
          <a:xfrm>
            <a:off x="-1" y="1524000"/>
            <a:ext cx="9144000" cy="248602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4690" y="4661910"/>
            <a:ext cx="62484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Miguel </a:t>
            </a:r>
            <a:r>
              <a:rPr 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Ángel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Esbrí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Atos Spain, S.A.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C/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Albarracín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25 - 28037 Madrid (Spain)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Email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miguel.esbri@atos.net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7" name="Picture 2" descr="E:\PPT potx\New Logos\Ato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890" y="1876060"/>
            <a:ext cx="990600" cy="36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 Grupo"/>
          <p:cNvGrpSpPr/>
          <p:nvPr/>
        </p:nvGrpSpPr>
        <p:grpSpPr>
          <a:xfrm>
            <a:off x="0" y="1219200"/>
            <a:ext cx="9144000" cy="322799"/>
            <a:chOff x="0" y="1219200"/>
            <a:chExt cx="9144000" cy="322799"/>
          </a:xfrm>
        </p:grpSpPr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0" y="1219200"/>
              <a:ext cx="990600" cy="304800"/>
            </a:xfrm>
            <a:prstGeom prst="rect">
              <a:avLst/>
            </a:prstGeom>
            <a:solidFill>
              <a:srgbClr val="A1BC00"/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Partners</a:t>
              </a:r>
              <a:endParaRPr kumimoji="0" lang="en-GB" sz="14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0" y="1523999"/>
              <a:ext cx="9144000" cy="18000"/>
            </a:xfrm>
            <a:prstGeom prst="rect">
              <a:avLst/>
            </a:prstGeom>
            <a:solidFill>
              <a:srgbClr val="A1B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9BC562"/>
                </a:solidFill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0" y="4554000"/>
            <a:ext cx="9144000" cy="18000"/>
          </a:xfrm>
          <a:prstGeom prst="rect">
            <a:avLst/>
          </a:prstGeom>
          <a:solidFill>
            <a:srgbClr val="A1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923106" y="6096000"/>
            <a:ext cx="2068494" cy="659424"/>
            <a:chOff x="6565775" y="6096000"/>
            <a:chExt cx="2068494" cy="659424"/>
          </a:xfrm>
        </p:grpSpPr>
        <p:sp>
          <p:nvSpPr>
            <p:cNvPr id="31" name="Date Placeholder 3"/>
            <p:cNvSpPr txBox="1">
              <a:spLocks/>
            </p:cNvSpPr>
            <p:nvPr/>
          </p:nvSpPr>
          <p:spPr>
            <a:xfrm>
              <a:off x="6565775" y="6513410"/>
              <a:ext cx="1752600" cy="24201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lvl1pPr algn="l">
                <a:defRPr sz="1200">
                  <a:solidFill>
                    <a:srgbClr val="0C4262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www.foodie-project.eu</a:t>
              </a:r>
              <a:endPara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43" name="42 Grupo"/>
            <p:cNvGrpSpPr/>
            <p:nvPr/>
          </p:nvGrpSpPr>
          <p:grpSpPr>
            <a:xfrm>
              <a:off x="8012833" y="6096000"/>
              <a:ext cx="621436" cy="611703"/>
              <a:chOff x="393506" y="5606583"/>
              <a:chExt cx="916995" cy="902633"/>
            </a:xfrm>
          </p:grpSpPr>
          <p:sp>
            <p:nvSpPr>
              <p:cNvPr id="44" name="43 Rectángulo"/>
              <p:cNvSpPr/>
              <p:nvPr/>
            </p:nvSpPr>
            <p:spPr>
              <a:xfrm>
                <a:off x="393506" y="5606583"/>
                <a:ext cx="916995" cy="90263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" name="Picture 2" descr="Preview of your QR Cod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605" y="5668188"/>
                <a:ext cx="779521" cy="779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3" name="Subtitle 2"/>
          <p:cNvSpPr txBox="1">
            <a:spLocks/>
          </p:cNvSpPr>
          <p:nvPr/>
        </p:nvSpPr>
        <p:spPr>
          <a:xfrm>
            <a:off x="0" y="4268352"/>
            <a:ext cx="2057400" cy="285648"/>
          </a:xfrm>
          <a:prstGeom prst="rect">
            <a:avLst/>
          </a:prstGeom>
          <a:solidFill>
            <a:srgbClr val="A1BC0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Coordinator’s Contact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1" i="0" u="none" strike="noStrike" kern="1200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026" name="Picture 2" descr="http://www.apd.es/Contenido/Imagenes/JPG65563&amp;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64" y="1830657"/>
            <a:ext cx="1691200" cy="41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research.nvidia.com/sites/default/files/image/Poznan%20Logo%20-%20Web%20NEW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7" b="29247"/>
          <a:stretch/>
        </p:blipFill>
        <p:spPr bwMode="auto">
          <a:xfrm>
            <a:off x="7603992" y="1753726"/>
            <a:ext cx="1446342" cy="64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logoindir.com/wp-content/uploads/2012/04/netcad-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27" y="2575919"/>
            <a:ext cx="1621235" cy="47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eiconocimiento.com/image/organization_logo?img_id=10777&amp;t=139415428589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257" y="1876060"/>
            <a:ext cx="1348143" cy="43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franciscomantecon.com/recursos/logos%20terras%20gaudas%20sin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52" y="2490905"/>
            <a:ext cx="1082823" cy="7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gate2biotech.cz/documents/firmy/loga/32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384" y="2521066"/>
            <a:ext cx="1251801" cy="5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advantageaustria.org/GenticsImageStore/auto/280/prop/nl/oesterreich-in-netherlands/news/local/20120402_Progis-logo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 r="14347"/>
          <a:stretch/>
        </p:blipFill>
        <p:spPr bwMode="auto">
          <a:xfrm>
            <a:off x="6191816" y="2396373"/>
            <a:ext cx="1047184" cy="95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vatp.lv/sites/default/files/imagecache/story_full/tehnologiju_attistibas_forums_log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83543"/>
            <a:ext cx="1658934" cy="79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centrostudibellunese.it/UserFile/Image/Definitivo-logoBIM_2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2" b="13306"/>
          <a:stretch/>
        </p:blipFill>
        <p:spPr bwMode="auto">
          <a:xfrm>
            <a:off x="2087975" y="3251642"/>
            <a:ext cx="1437978" cy="69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168" y="288715"/>
            <a:ext cx="3021661" cy="10244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20"/>
          <a:stretch/>
        </p:blipFill>
        <p:spPr>
          <a:xfrm>
            <a:off x="4018866" y="1885220"/>
            <a:ext cx="1800839" cy="342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30890" y="6111044"/>
            <a:ext cx="5810545" cy="596900"/>
            <a:chOff x="1541732" y="6111044"/>
            <a:chExt cx="5810545" cy="596900"/>
          </a:xfrm>
        </p:grpSpPr>
        <p:sp>
          <p:nvSpPr>
            <p:cNvPr id="35" name="6 Rectángulo"/>
            <p:cNvSpPr/>
            <p:nvPr/>
          </p:nvSpPr>
          <p:spPr>
            <a:xfrm>
              <a:off x="2399388" y="6144280"/>
              <a:ext cx="495288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This project is partially funded under the ICT Policy Support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Programme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(ICT PSP) as part of the Competitiveness and Innovation Framework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Programme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by the European Commission under grant agreement no. </a:t>
              </a:r>
              <a:r>
                <a:rPr lang="en-US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621074</a:t>
              </a:r>
              <a:endPara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732" y="6111044"/>
              <a:ext cx="884237" cy="59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0" y="3313809"/>
            <a:ext cx="1397910" cy="45082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886200" y="4748473"/>
            <a:ext cx="452489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cs-CZ" sz="4800" b="1" dirty="0" smtClean="0">
                <a:solidFill>
                  <a:schemeClr val="accent6"/>
                </a:solidFill>
              </a:rPr>
              <a:t>AŤ SE VÁM DAŘÍ!</a:t>
            </a:r>
            <a:endParaRPr lang="cs-CZ" sz="48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Obsah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533400" y="2871282"/>
            <a:ext cx="8229600" cy="3834318"/>
          </a:xfrm>
        </p:spPr>
        <p:txBody>
          <a:bodyPr>
            <a:normAutofit/>
          </a:bodyPr>
          <a:lstStyle/>
          <a:p>
            <a:r>
              <a:rPr lang="cs-CZ" dirty="0"/>
              <a:t>Představení projektu</a:t>
            </a:r>
            <a:endParaRPr lang="en-GB" dirty="0"/>
          </a:p>
          <a:p>
            <a:r>
              <a:rPr lang="cs-CZ" dirty="0" smtClean="0"/>
              <a:t>Jednotný datový model FOODIE</a:t>
            </a:r>
            <a:endParaRPr lang="en-GB" dirty="0"/>
          </a:p>
          <a:p>
            <a:r>
              <a:rPr lang="cs-CZ" dirty="0" smtClean="0"/>
              <a:t>Český portál FOODIE zblízka</a:t>
            </a:r>
            <a:endParaRPr lang="cs-CZ" b="1" dirty="0" smtClean="0"/>
          </a:p>
          <a:p>
            <a:r>
              <a:rPr lang="cs-CZ" dirty="0" smtClean="0"/>
              <a:t>Závěr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4251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55626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Farm-Oriented </a:t>
            </a:r>
            <a:r>
              <a:rPr lang="en-GB" dirty="0"/>
              <a:t>Open Data in </a:t>
            </a:r>
            <a:r>
              <a:rPr lang="en-GB" dirty="0" smtClean="0"/>
              <a:t>Europe</a:t>
            </a:r>
            <a:endParaRPr lang="cs-CZ" dirty="0" smtClean="0"/>
          </a:p>
          <a:p>
            <a:r>
              <a:rPr lang="en-GB" dirty="0">
                <a:hlinkClick r:id="rId2"/>
              </a:rPr>
              <a:t>http://foodie-project.eu</a:t>
            </a:r>
            <a:r>
              <a:rPr lang="en-GB" dirty="0" smtClean="0">
                <a:hlinkClick r:id="rId2"/>
              </a:rPr>
              <a:t>/</a:t>
            </a:r>
            <a:r>
              <a:rPr lang="cs-CZ" dirty="0" smtClean="0"/>
              <a:t> </a:t>
            </a:r>
            <a:endParaRPr lang="en-GB" dirty="0" smtClean="0"/>
          </a:p>
          <a:p>
            <a:r>
              <a:rPr lang="en-GB" dirty="0" smtClean="0"/>
              <a:t>2014 – 2017, </a:t>
            </a:r>
            <a:r>
              <a:rPr lang="cs-CZ" dirty="0" smtClean="0"/>
              <a:t>financováno v rámci </a:t>
            </a:r>
            <a:r>
              <a:rPr lang="en-GB" dirty="0" smtClean="0"/>
              <a:t>Competitiveness </a:t>
            </a:r>
            <a:r>
              <a:rPr lang="en-GB" dirty="0"/>
              <a:t>and innovation framework programme (CIP</a:t>
            </a:r>
            <a:r>
              <a:rPr lang="en-GB" dirty="0" smtClean="0"/>
              <a:t>)</a:t>
            </a:r>
          </a:p>
          <a:p>
            <a:r>
              <a:rPr lang="cs-CZ" dirty="0" smtClean="0"/>
              <a:t>rozpočet </a:t>
            </a:r>
            <a:r>
              <a:rPr lang="en-GB" dirty="0" smtClean="0"/>
              <a:t>6 </a:t>
            </a:r>
            <a:r>
              <a:rPr lang="cs-CZ" dirty="0" smtClean="0"/>
              <a:t>milionů</a:t>
            </a:r>
            <a:r>
              <a:rPr lang="en-GB" dirty="0" smtClean="0"/>
              <a:t> </a:t>
            </a:r>
            <a:r>
              <a:rPr lang="cs-CZ" dirty="0" smtClean="0"/>
              <a:t>€</a:t>
            </a:r>
            <a:r>
              <a:rPr lang="en-US" dirty="0" smtClean="0"/>
              <a:t>, 3 </a:t>
            </a:r>
            <a:r>
              <a:rPr lang="cs-CZ" dirty="0" smtClean="0"/>
              <a:t>miliony</a:t>
            </a:r>
            <a:r>
              <a:rPr lang="en-US" dirty="0" smtClean="0"/>
              <a:t> </a:t>
            </a:r>
            <a:r>
              <a:rPr lang="cs-CZ" dirty="0" smtClean="0"/>
              <a:t>€</a:t>
            </a:r>
            <a:r>
              <a:rPr lang="en-US" dirty="0" smtClean="0"/>
              <a:t> </a:t>
            </a:r>
            <a:r>
              <a:rPr lang="cs-CZ" dirty="0" smtClean="0"/>
              <a:t>příspěvek od </a:t>
            </a:r>
            <a:r>
              <a:rPr lang="en-US" dirty="0" smtClean="0"/>
              <a:t>EU</a:t>
            </a:r>
          </a:p>
          <a:p>
            <a:r>
              <a:rPr lang="en-US" dirty="0" smtClean="0"/>
              <a:t>1</a:t>
            </a:r>
            <a:r>
              <a:rPr lang="cs-CZ" dirty="0" smtClean="0"/>
              <a:t>2</a:t>
            </a:r>
            <a:r>
              <a:rPr lang="en-US" dirty="0" smtClean="0"/>
              <a:t> </a:t>
            </a:r>
            <a:r>
              <a:rPr lang="cs-CZ" dirty="0" smtClean="0"/>
              <a:t>projektových partnerů</a:t>
            </a:r>
            <a:endParaRPr lang="en-US" dirty="0" smtClean="0"/>
          </a:p>
          <a:p>
            <a:r>
              <a:rPr lang="en-US" dirty="0" smtClean="0"/>
              <a:t>7 </a:t>
            </a:r>
            <a:r>
              <a:rPr lang="cs-CZ" dirty="0" smtClean="0"/>
              <a:t>evropských zemí</a:t>
            </a:r>
            <a:endParaRPr lang="en-US" dirty="0" smtClean="0"/>
          </a:p>
          <a:p>
            <a:pPr lvl="1"/>
            <a:r>
              <a:rPr lang="cs-CZ" dirty="0" smtClean="0"/>
              <a:t>Česká republika</a:t>
            </a:r>
            <a:endParaRPr lang="en-GB" dirty="0" smtClean="0"/>
          </a:p>
          <a:p>
            <a:pPr lvl="1"/>
            <a:r>
              <a:rPr lang="cs-CZ" dirty="0" smtClean="0"/>
              <a:t>Itálie</a:t>
            </a:r>
            <a:endParaRPr lang="en-GB" dirty="0" smtClean="0"/>
          </a:p>
          <a:p>
            <a:pPr lvl="1"/>
            <a:r>
              <a:rPr lang="cs-CZ" dirty="0" smtClean="0"/>
              <a:t>Lotyšsko</a:t>
            </a:r>
            <a:endParaRPr lang="en-GB" dirty="0" smtClean="0"/>
          </a:p>
          <a:p>
            <a:pPr lvl="1"/>
            <a:r>
              <a:rPr lang="cs-CZ" dirty="0" smtClean="0"/>
              <a:t>Polsko</a:t>
            </a:r>
          </a:p>
          <a:p>
            <a:pPr lvl="1"/>
            <a:r>
              <a:rPr lang="cs-CZ" dirty="0"/>
              <a:t>Rakousko</a:t>
            </a:r>
            <a:endParaRPr lang="en-GB" dirty="0"/>
          </a:p>
          <a:p>
            <a:pPr lvl="1"/>
            <a:r>
              <a:rPr lang="cs-CZ" dirty="0" smtClean="0"/>
              <a:t>Španělsko</a:t>
            </a:r>
            <a:endParaRPr lang="en-GB" dirty="0" smtClean="0"/>
          </a:p>
          <a:p>
            <a:pPr lvl="1"/>
            <a:r>
              <a:rPr lang="cs-CZ" dirty="0" smtClean="0"/>
              <a:t>Turecko</a:t>
            </a:r>
            <a:endParaRPr lang="en-US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 projektu</a:t>
            </a:r>
            <a:endParaRPr lang="cs-CZ" dirty="0"/>
          </a:p>
        </p:txBody>
      </p:sp>
      <p:pic>
        <p:nvPicPr>
          <p:cNvPr id="4" name="Picture 2" descr="http://lumdimsum.com/wp-content/uploads/2011/04/BJ-food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0"/>
            <a:ext cx="3076201" cy="33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553200" y="6441088"/>
            <a:ext cx="18085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Adopted </a:t>
            </a:r>
            <a:r>
              <a:rPr lang="en-US" sz="800" dirty="0" smtClean="0"/>
              <a:t>from: </a:t>
            </a:r>
            <a:r>
              <a:rPr lang="en-US" sz="800" dirty="0"/>
              <a:t>http://lumdimsum.com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320533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www.dbstephens.com/uploads/images/GIS_NM_stack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30" y="2680275"/>
            <a:ext cx="1696070" cy="257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Motivace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99867" y="6490156"/>
            <a:ext cx="57438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/>
              <a:t>Obrázky převzaty z</a:t>
            </a:r>
            <a:r>
              <a:rPr lang="en-US" sz="800" dirty="0" smtClean="0"/>
              <a:t>: </a:t>
            </a:r>
            <a:r>
              <a:rPr lang="en-US" sz="800" dirty="0"/>
              <a:t>http://ifro.ku.dk/english/staff/?</a:t>
            </a:r>
            <a:r>
              <a:rPr lang="en-US" sz="800" dirty="0" smtClean="0"/>
              <a:t>pure=files%2F21514055%2Fconceptual_model.pdf</a:t>
            </a:r>
            <a:r>
              <a:rPr lang="cs-CZ" sz="800" dirty="0" smtClean="0"/>
              <a:t>, </a:t>
            </a:r>
            <a:r>
              <a:rPr lang="en-US" sz="800" dirty="0"/>
              <a:t>http://www.dbstephens.com</a:t>
            </a:r>
            <a:endParaRPr lang="cs-CZ" sz="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838200"/>
            <a:ext cx="6324601" cy="559783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778784" y="1066800"/>
            <a:ext cx="1784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Rozměry: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704293" y="1840350"/>
            <a:ext cx="2455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- </a:t>
            </a:r>
            <a:r>
              <a:rPr lang="cs-CZ" sz="3200" b="1" dirty="0" smtClean="0">
                <a:solidFill>
                  <a:srgbClr val="FF0000"/>
                </a:solidFill>
              </a:rPr>
              <a:t>ekonomické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925875" y="5587425"/>
            <a:ext cx="3218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- </a:t>
            </a:r>
            <a:r>
              <a:rPr lang="cs-CZ" sz="3200" b="1" dirty="0" smtClean="0">
                <a:solidFill>
                  <a:srgbClr val="FF0000"/>
                </a:solidFill>
              </a:rPr>
              <a:t>environmentální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10" name="Obousměrná vodorovná šipka 9"/>
          <p:cNvSpPr/>
          <p:nvPr/>
        </p:nvSpPr>
        <p:spPr>
          <a:xfrm rot="16200000">
            <a:off x="6819900" y="3568125"/>
            <a:ext cx="3238500" cy="952500"/>
          </a:xfrm>
          <a:prstGeom prst="left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 smtClean="0">
                <a:solidFill>
                  <a:srgbClr val="FF0000"/>
                </a:solidFill>
              </a:rPr>
              <a:t>geoinformační</a:t>
            </a:r>
            <a:endParaRPr lang="cs-CZ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6"/>
          <p:cNvSpPr txBox="1"/>
          <p:nvPr/>
        </p:nvSpPr>
        <p:spPr>
          <a:xfrm>
            <a:off x="6860996" y="3200400"/>
            <a:ext cx="225118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operativní letecké snímání</a:t>
            </a:r>
            <a:endParaRPr lang="cs-CZ" sz="2400" dirty="0"/>
          </a:p>
        </p:txBody>
      </p:sp>
      <p:sp>
        <p:nvSpPr>
          <p:cNvPr id="9" name="TextovéPole 6"/>
          <p:cNvSpPr txBox="1"/>
          <p:nvPr/>
        </p:nvSpPr>
        <p:spPr>
          <a:xfrm>
            <a:off x="1" y="3195935"/>
            <a:ext cx="2438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pravidelné satelitní snímky</a:t>
            </a:r>
            <a:endParaRPr lang="cs-CZ" sz="2400" dirty="0"/>
          </a:p>
        </p:txBody>
      </p:sp>
      <p:sp>
        <p:nvSpPr>
          <p:cNvPr id="18" name="TextovéPole 6"/>
          <p:cNvSpPr txBox="1"/>
          <p:nvPr/>
        </p:nvSpPr>
        <p:spPr>
          <a:xfrm>
            <a:off x="3124200" y="1828800"/>
            <a:ext cx="235814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monitoring strojů</a:t>
            </a:r>
            <a:endParaRPr lang="cs-CZ" sz="2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FOODIE platform</a:t>
            </a:r>
            <a:r>
              <a:rPr lang="cs-CZ" dirty="0" smtClean="0"/>
              <a:t>a – národní portál</a:t>
            </a:r>
            <a:endParaRPr lang="en-US" dirty="0"/>
          </a:p>
        </p:txBody>
      </p:sp>
      <p:grpSp>
        <p:nvGrpSpPr>
          <p:cNvPr id="5" name="Skupina 4"/>
          <p:cNvGrpSpPr/>
          <p:nvPr/>
        </p:nvGrpSpPr>
        <p:grpSpPr>
          <a:xfrm>
            <a:off x="95733" y="2633984"/>
            <a:ext cx="2876068" cy="624426"/>
            <a:chOff x="966213" y="3202751"/>
            <a:chExt cx="9140456" cy="1953753"/>
          </a:xfrm>
        </p:grpSpPr>
        <p:pic>
          <p:nvPicPr>
            <p:cNvPr id="6" name="Picture 2" descr="http://www.wired.com/images_blogs/wiredscience/2013/02/landsat8-earth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8"/>
            <a:stretch/>
          </p:blipFill>
          <p:spPr bwMode="auto">
            <a:xfrm>
              <a:off x="966213" y="3202753"/>
              <a:ext cx="3029108" cy="1953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14"/>
            <a:stretch/>
          </p:blipFill>
          <p:spPr bwMode="auto">
            <a:xfrm>
              <a:off x="6816567" y="3202751"/>
              <a:ext cx="3290102" cy="19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9498" y="3202751"/>
              <a:ext cx="2807069" cy="19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Skupina 9"/>
          <p:cNvGrpSpPr/>
          <p:nvPr/>
        </p:nvGrpSpPr>
        <p:grpSpPr>
          <a:xfrm>
            <a:off x="6008867" y="2605863"/>
            <a:ext cx="3058933" cy="626717"/>
            <a:chOff x="2274533" y="2452124"/>
            <a:chExt cx="7642934" cy="195375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867" y="2452124"/>
              <a:ext cx="2895600" cy="1953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6617" y="2452124"/>
              <a:ext cx="2695250" cy="1923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533" y="2452124"/>
              <a:ext cx="2034046" cy="1923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Obrázek 14" descr="C:\Users\Karel Charvát\AppData\Local\Microsoft\Windows\Temporary Internet Files\Content.Outlook\CLU45MTK\maplogAgri_1_nobg (2)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544" y="858035"/>
            <a:ext cx="1081138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6" name="Picture 4" descr="http://www.novum-nl.com/webtheek/dscf1714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092" y="914032"/>
            <a:ext cx="1526746" cy="9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kupina 32"/>
          <p:cNvGrpSpPr/>
          <p:nvPr/>
        </p:nvGrpSpPr>
        <p:grpSpPr>
          <a:xfrm>
            <a:off x="39585" y="4895755"/>
            <a:ext cx="3624813" cy="791130"/>
            <a:chOff x="413787" y="5000070"/>
            <a:chExt cx="4816558" cy="906778"/>
          </a:xfrm>
        </p:grpSpPr>
        <p:pic>
          <p:nvPicPr>
            <p:cNvPr id="19" name="Obrázek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39395" y="5030548"/>
              <a:ext cx="3790950" cy="876300"/>
            </a:xfrm>
            <a:prstGeom prst="rect">
              <a:avLst/>
            </a:prstGeom>
          </p:spPr>
        </p:pic>
        <p:pic>
          <p:nvPicPr>
            <p:cNvPr id="20" name="Obrázek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779309" y="4634548"/>
              <a:ext cx="906777" cy="1637822"/>
            </a:xfrm>
            <a:prstGeom prst="rect">
              <a:avLst/>
            </a:prstGeom>
          </p:spPr>
        </p:pic>
      </p:grpSp>
      <p:sp>
        <p:nvSpPr>
          <p:cNvPr id="21" name="TextovéPole 6"/>
          <p:cNvSpPr txBox="1"/>
          <p:nvPr/>
        </p:nvSpPr>
        <p:spPr>
          <a:xfrm>
            <a:off x="29318" y="5672195"/>
            <a:ext cx="380783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správa plodin,</a:t>
            </a:r>
          </a:p>
          <a:p>
            <a:r>
              <a:rPr lang="cs-CZ" sz="2400" dirty="0" smtClean="0"/>
              <a:t>tzv. </a:t>
            </a:r>
            <a:r>
              <a:rPr lang="cs-CZ" sz="2400" dirty="0" err="1"/>
              <a:t>v</a:t>
            </a:r>
            <a:r>
              <a:rPr lang="cs-CZ" sz="2400" dirty="0" err="1" smtClean="0"/>
              <a:t>ariable</a:t>
            </a:r>
            <a:r>
              <a:rPr lang="cs-CZ" sz="2400" dirty="0" smtClean="0"/>
              <a:t> </a:t>
            </a:r>
            <a:r>
              <a:rPr lang="cs-CZ" sz="2400" dirty="0" err="1" smtClean="0"/>
              <a:t>rate</a:t>
            </a:r>
            <a:r>
              <a:rPr lang="cs-CZ" sz="2400" dirty="0" smtClean="0"/>
              <a:t> </a:t>
            </a:r>
            <a:r>
              <a:rPr lang="cs-CZ" sz="2400" dirty="0" err="1" smtClean="0"/>
              <a:t>application</a:t>
            </a:r>
            <a:endParaRPr lang="cs-CZ" sz="2400" dirty="0"/>
          </a:p>
        </p:txBody>
      </p:sp>
      <p:sp>
        <p:nvSpPr>
          <p:cNvPr id="22" name="TextovéPole 6"/>
          <p:cNvSpPr txBox="1"/>
          <p:nvPr/>
        </p:nvSpPr>
        <p:spPr>
          <a:xfrm>
            <a:off x="6664795" y="5736692"/>
            <a:ext cx="222702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expertní modely</a:t>
            </a:r>
            <a:endParaRPr lang="cs-CZ" sz="2400" dirty="0"/>
          </a:p>
        </p:txBody>
      </p:sp>
      <p:grpSp>
        <p:nvGrpSpPr>
          <p:cNvPr id="36" name="Skupina 35"/>
          <p:cNvGrpSpPr/>
          <p:nvPr/>
        </p:nvGrpSpPr>
        <p:grpSpPr>
          <a:xfrm>
            <a:off x="6007021" y="4820078"/>
            <a:ext cx="3060779" cy="986340"/>
            <a:chOff x="5456045" y="4881060"/>
            <a:chExt cx="3853134" cy="1255059"/>
          </a:xfrm>
        </p:grpSpPr>
        <p:pic>
          <p:nvPicPr>
            <p:cNvPr id="23" name="Obrázek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56045" y="4933381"/>
              <a:ext cx="1706755" cy="1088897"/>
            </a:xfrm>
            <a:prstGeom prst="rect">
              <a:avLst/>
            </a:prstGeom>
          </p:spPr>
        </p:pic>
        <p:pic>
          <p:nvPicPr>
            <p:cNvPr id="24" name="Picture 4" descr="http://www.dbstephens.com/uploads/images/GIS_NM_stackup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6265" y="4881060"/>
              <a:ext cx="820323" cy="1246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Obrázek 2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06578" y="4900495"/>
              <a:ext cx="1402601" cy="1235624"/>
            </a:xfrm>
            <a:prstGeom prst="rect">
              <a:avLst/>
            </a:prstGeom>
          </p:spPr>
        </p:pic>
      </p:grpSp>
      <p:cxnSp>
        <p:nvCxnSpPr>
          <p:cNvPr id="26" name="Přímá spojnice se šipkou 25"/>
          <p:cNvCxnSpPr/>
          <p:nvPr/>
        </p:nvCxnSpPr>
        <p:spPr>
          <a:xfrm flipH="1" flipV="1">
            <a:off x="1828800" y="3505200"/>
            <a:ext cx="972920" cy="2881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V="1">
            <a:off x="5845447" y="3429000"/>
            <a:ext cx="1015549" cy="3693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 flipH="1" flipV="1">
            <a:off x="4333964" y="2323017"/>
            <a:ext cx="1" cy="7498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>
            <a:off x="5845447" y="4272261"/>
            <a:ext cx="1393553" cy="5889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1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52" y="3167922"/>
            <a:ext cx="2888355" cy="1289598"/>
          </a:xfrm>
          <a:prstGeom prst="rect">
            <a:avLst/>
          </a:prstGeom>
        </p:spPr>
      </p:pic>
      <p:pic>
        <p:nvPicPr>
          <p:cNvPr id="34" name="Picture 2" descr="http://dru_inspirujmese.sazp.sk/sites/dru_inspirujmese.sazp.sk/files/logoinspire_trans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3" y="1816046"/>
            <a:ext cx="1105067" cy="10799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71817" y="2057399"/>
            <a:ext cx="1489722" cy="702053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8303" y="4351714"/>
            <a:ext cx="1657350" cy="781050"/>
          </a:xfrm>
          <a:prstGeom prst="rect">
            <a:avLst/>
          </a:prstGeom>
        </p:spPr>
      </p:pic>
      <p:cxnSp>
        <p:nvCxnSpPr>
          <p:cNvPr id="29" name="Přímá spojnice se šipkou 28"/>
          <p:cNvCxnSpPr/>
          <p:nvPr/>
        </p:nvCxnSpPr>
        <p:spPr>
          <a:xfrm flipH="1">
            <a:off x="1936561" y="4276443"/>
            <a:ext cx="1155911" cy="6193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europa.eu/rapid/exploit/2012/12/IP/CS/i12_1345.csi/Pictures/1000000000000249000000C466976C20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700" y="2194325"/>
            <a:ext cx="2162626" cy="72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Přímá spojnice se šipkou 37"/>
          <p:cNvCxnSpPr/>
          <p:nvPr/>
        </p:nvCxnSpPr>
        <p:spPr>
          <a:xfrm flipH="1">
            <a:off x="4320833" y="4552584"/>
            <a:ext cx="7960" cy="7001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ovéPole 6"/>
          <p:cNvSpPr txBox="1"/>
          <p:nvPr/>
        </p:nvSpPr>
        <p:spPr>
          <a:xfrm>
            <a:off x="3855031" y="6198357"/>
            <a:ext cx="11421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uživatel</a:t>
            </a:r>
            <a:endParaRPr lang="cs-CZ" sz="2400" dirty="0"/>
          </a:p>
        </p:txBody>
      </p:sp>
      <p:pic>
        <p:nvPicPr>
          <p:cNvPr id="41" name="Obrázek 4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66" y="5451515"/>
            <a:ext cx="691854" cy="825878"/>
          </a:xfrm>
          <a:prstGeom prst="rect">
            <a:avLst/>
          </a:prstGeom>
        </p:spPr>
      </p:pic>
      <p:pic>
        <p:nvPicPr>
          <p:cNvPr id="17" name="Zástupný symbol pro obsah 3"/>
          <p:cNvPicPr>
            <a:picLocks noGrp="1"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21916"/>
            <a:ext cx="1413760" cy="846332"/>
          </a:xfrm>
          <a:prstGeom prst="rect">
            <a:avLst/>
          </a:prstGeom>
        </p:spPr>
      </p:pic>
      <p:pic>
        <p:nvPicPr>
          <p:cNvPr id="35" name="Picture 2" descr="http://dru_inspirujmese.sazp.sk/sites/dru_inspirujmese.sazp.sk/files/logoinspire_trans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67" y="901506"/>
            <a:ext cx="1105067" cy="10799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1154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8" grpId="0" animBg="1"/>
      <p:bldP spid="21" grpId="0" animBg="1"/>
      <p:bldP spid="22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/>
          </a:bodyPr>
          <a:lstStyle/>
          <a:p>
            <a:r>
              <a:rPr lang="cs-CZ" dirty="0" smtClean="0"/>
              <a:t>Jedna platforma obsahující (zpracovaná) data</a:t>
            </a:r>
            <a:endParaRPr lang="en-US" dirty="0" smtClean="0"/>
          </a:p>
          <a:p>
            <a:pPr lvl="1"/>
            <a:r>
              <a:rPr lang="cs-CZ" dirty="0" smtClean="0"/>
              <a:t>plánování výnosů</a:t>
            </a:r>
            <a:endParaRPr lang="en-US" dirty="0" smtClean="0"/>
          </a:p>
          <a:p>
            <a:pPr lvl="1"/>
            <a:r>
              <a:rPr lang="cs-CZ" dirty="0" smtClean="0"/>
              <a:t>monitoring produkce, výstrahy a analýzy</a:t>
            </a:r>
            <a:endParaRPr lang="en-US" dirty="0" smtClean="0"/>
          </a:p>
          <a:p>
            <a:pPr lvl="1"/>
            <a:r>
              <a:rPr lang="cs-CZ" dirty="0" smtClean="0"/>
              <a:t>management dotací</a:t>
            </a:r>
            <a:endParaRPr lang="en-US" dirty="0" smtClean="0"/>
          </a:p>
          <a:p>
            <a:pPr lvl="1"/>
            <a:r>
              <a:rPr lang="cs-CZ" dirty="0" smtClean="0"/>
              <a:t>sledování zatížení životního prostředí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cs-CZ" dirty="0" smtClean="0"/>
              <a:t>Vlastnictví dat</a:t>
            </a:r>
            <a:endParaRPr lang="en-US" dirty="0" smtClean="0"/>
          </a:p>
          <a:p>
            <a:pPr lvl="1"/>
            <a:r>
              <a:rPr lang="cs-CZ" dirty="0"/>
              <a:t>d</a:t>
            </a:r>
            <a:r>
              <a:rPr lang="cs-CZ" dirty="0" smtClean="0"/>
              <a:t>ata farmáře jsou citlivá…</a:t>
            </a:r>
            <a:endParaRPr lang="en-US" dirty="0" smtClean="0"/>
          </a:p>
          <a:p>
            <a:pPr lvl="1"/>
            <a:r>
              <a:rPr lang="cs-CZ" dirty="0" smtClean="0"/>
              <a:t>…a jako taková musí zůstat vlastnictvím farmáře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cs-CZ" dirty="0" smtClean="0"/>
              <a:t>Modularita a integrace</a:t>
            </a:r>
            <a:endParaRPr lang="en-US" dirty="0" smtClean="0"/>
          </a:p>
          <a:p>
            <a:pPr lvl="1"/>
            <a:r>
              <a:rPr lang="cs-CZ" dirty="0" smtClean="0"/>
              <a:t>přizpůsobitelná a rozšiřitelná platforma</a:t>
            </a:r>
          </a:p>
          <a:p>
            <a:pPr lvl="1"/>
            <a:r>
              <a:rPr lang="cs-CZ" dirty="0" smtClean="0"/>
              <a:t>integrace do software farmáře, který užívá jen jedinou aplikaci</a:t>
            </a:r>
            <a:endParaRPr lang="en-US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Uživatelské požadavky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480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Jednotný datový model FOODIE</a:t>
            </a:r>
            <a:endParaRPr lang="en-US" dirty="0"/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152400" y="866472"/>
            <a:ext cx="4206240" cy="5991528"/>
          </a:xfrm>
        </p:spPr>
        <p:txBody>
          <a:bodyPr>
            <a:normAutofit fontScale="92500" lnSpcReduction="20000"/>
          </a:bodyPr>
          <a:lstStyle/>
          <a:p>
            <a:r>
              <a:rPr lang="cs-CZ" altLang="en-US" dirty="0" smtClean="0">
                <a:cs typeface="Arial" charset="0"/>
              </a:rPr>
              <a:t>Platformě nezávislý</a:t>
            </a:r>
          </a:p>
          <a:p>
            <a:endParaRPr lang="cs-CZ" altLang="en-US" dirty="0">
              <a:cs typeface="Arial" charset="0"/>
            </a:endParaRPr>
          </a:p>
          <a:p>
            <a:r>
              <a:rPr lang="cs-CZ" altLang="en-US" dirty="0" smtClean="0">
                <a:cs typeface="Arial" charset="0"/>
              </a:rPr>
              <a:t>Založen na více než 15 letech výzkumných i komerčních zkušeností</a:t>
            </a:r>
          </a:p>
          <a:p>
            <a:pPr lvl="1"/>
            <a:r>
              <a:rPr lang="cs-CZ" altLang="en-US" dirty="0" smtClean="0">
                <a:cs typeface="Arial" charset="0"/>
              </a:rPr>
              <a:t>ekonomická, environmentální i navigační data</a:t>
            </a:r>
          </a:p>
          <a:p>
            <a:endParaRPr lang="cs-CZ" altLang="en-US" dirty="0">
              <a:cs typeface="Arial" charset="0"/>
            </a:endParaRPr>
          </a:p>
          <a:p>
            <a:r>
              <a:rPr lang="cs-CZ" altLang="en-US" dirty="0" smtClean="0">
                <a:cs typeface="Arial" charset="0"/>
              </a:rPr>
              <a:t>V souladu s</a:t>
            </a:r>
          </a:p>
          <a:p>
            <a:pPr lvl="1"/>
            <a:r>
              <a:rPr lang="cs-CZ" altLang="en-US" dirty="0" smtClean="0">
                <a:cs typeface="Arial" charset="0"/>
              </a:rPr>
              <a:t>ISO standardy série 19100</a:t>
            </a:r>
          </a:p>
          <a:p>
            <a:pPr lvl="1"/>
            <a:r>
              <a:rPr lang="cs-CZ" altLang="en-US" dirty="0" smtClean="0">
                <a:cs typeface="Arial" charset="0"/>
              </a:rPr>
              <a:t>CAP IACS (</a:t>
            </a:r>
            <a:r>
              <a:rPr lang="en-US" altLang="en-US" dirty="0" smtClean="0">
                <a:cs typeface="Arial" charset="0"/>
              </a:rPr>
              <a:t>Common Agricultural Policy Integrated Administration and Control System</a:t>
            </a:r>
            <a:r>
              <a:rPr lang="cs-CZ" altLang="en-US" dirty="0" smtClean="0">
                <a:cs typeface="Arial" charset="0"/>
              </a:rPr>
              <a:t>)</a:t>
            </a:r>
          </a:p>
          <a:p>
            <a:pPr lvl="1"/>
            <a:r>
              <a:rPr lang="cs-CZ" altLang="en-US" dirty="0">
                <a:cs typeface="Arial" charset="0"/>
              </a:rPr>
              <a:t>INSPIRE legislativou (2007/2/ES</a:t>
            </a:r>
            <a:r>
              <a:rPr lang="cs-CZ" altLang="en-US" dirty="0" smtClean="0">
                <a:cs typeface="Arial" charset="0"/>
              </a:rPr>
              <a:t>)</a:t>
            </a:r>
          </a:p>
          <a:p>
            <a:pPr lvl="1"/>
            <a:endParaRPr lang="cs-CZ" altLang="en-US" dirty="0" smtClean="0">
              <a:cs typeface="Arial" charset="0"/>
            </a:endParaRPr>
          </a:p>
          <a:p>
            <a:r>
              <a:rPr lang="cs-CZ" altLang="en-US" dirty="0" smtClean="0">
                <a:cs typeface="Arial" charset="0"/>
              </a:rPr>
              <a:t>UML (</a:t>
            </a:r>
            <a:r>
              <a:rPr lang="cs-CZ" altLang="en-US" dirty="0">
                <a:cs typeface="Arial" charset="0"/>
              </a:rPr>
              <a:t>projekt </a:t>
            </a:r>
            <a:r>
              <a:rPr lang="cs-CZ" altLang="en-US" dirty="0" smtClean="0">
                <a:cs typeface="Arial" charset="0"/>
              </a:rPr>
              <a:t>v prostředí </a:t>
            </a:r>
            <a:r>
              <a:rPr lang="cs-CZ" altLang="en-US" dirty="0" err="1" smtClean="0">
                <a:cs typeface="Arial" charset="0"/>
              </a:rPr>
              <a:t>Enterprise</a:t>
            </a:r>
            <a:r>
              <a:rPr lang="cs-CZ" altLang="en-US" dirty="0" smtClean="0">
                <a:cs typeface="Arial" charset="0"/>
              </a:rPr>
              <a:t> Architekt) i SQL skript</a:t>
            </a:r>
            <a:endParaRPr lang="cs-CZ" altLang="en-US" dirty="0">
              <a:cs typeface="Arial" charset="0"/>
            </a:endParaRPr>
          </a:p>
          <a:p>
            <a:pPr lvl="1"/>
            <a:endParaRPr lang="cs-CZ" altLang="en-US" dirty="0" smtClean="0">
              <a:cs typeface="Arial" charset="0"/>
            </a:endParaRPr>
          </a:p>
          <a:p>
            <a:pPr lvl="1"/>
            <a:endParaRPr lang="en-US" altLang="en-US" dirty="0">
              <a:cs typeface="Arial" charset="0"/>
            </a:endParaRPr>
          </a:p>
          <a:p>
            <a:endParaRPr lang="en-US" dirty="0"/>
          </a:p>
        </p:txBody>
      </p:sp>
      <p:pic>
        <p:nvPicPr>
          <p:cNvPr id="8" name="Obrázek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40" y="866473"/>
            <a:ext cx="4404360" cy="5844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5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66473"/>
            <a:ext cx="4404360" cy="5844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878885"/>
            <a:ext cx="4145656" cy="3083515"/>
          </a:xfrm>
          <a:prstGeom prst="rect">
            <a:avLst/>
          </a:prstGeom>
        </p:spPr>
      </p:pic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48467"/>
              </p:ext>
            </p:extLst>
          </p:nvPr>
        </p:nvGraphicFramePr>
        <p:xfrm>
          <a:off x="3352800" y="565150"/>
          <a:ext cx="5715000" cy="33972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33600"/>
                <a:gridCol w="3581400"/>
              </a:tblGrid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Atributy intervence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Hodnota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Typ</a:t>
                      </a: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</a:rPr>
                        <a:t> zásahu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aseline="0" dirty="0" smtClean="0">
                          <a:solidFill>
                            <a:schemeClr val="tx1"/>
                          </a:solidFill>
                        </a:rPr>
                        <a:t>aplikace herbicidu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probíhající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Začátek intervence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2015-04-22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Zodpovědná</a:t>
                      </a: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</a:rPr>
                        <a:t> osoba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smtClean="0">
                          <a:solidFill>
                            <a:schemeClr val="tx1"/>
                          </a:solidFill>
                        </a:rPr>
                        <a:t>Já </a:t>
                      </a:r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První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, senior manager, </a:t>
                      </a: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</a:rPr>
                        <a:t>klapka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7435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Množství přípravku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70 </a:t>
                      </a:r>
                      <a:r>
                        <a:rPr lang="en-US" sz="1600" dirty="0" err="1" smtClean="0"/>
                        <a:t>litr</a:t>
                      </a:r>
                      <a:r>
                        <a:rPr lang="cs-CZ" sz="1600" dirty="0" smtClean="0"/>
                        <a:t>ů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Aplikační šířka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 </a:t>
                      </a:r>
                      <a:r>
                        <a:rPr lang="cs-CZ" sz="1600" dirty="0" smtClean="0"/>
                        <a:t>metrů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Způsob</a:t>
                      </a:r>
                      <a:r>
                        <a:rPr lang="cs-CZ" sz="1600" baseline="0" dirty="0" smtClean="0"/>
                        <a:t> aplikace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Aplikační stroj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Prostředek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sng" dirty="0" smtClean="0">
                          <a:solidFill>
                            <a:schemeClr val="accent6"/>
                          </a:solidFill>
                        </a:rPr>
                        <a:t>Roundup®</a:t>
                      </a:r>
                      <a:endParaRPr lang="cs-CZ" sz="1600" u="sng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…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…</a:t>
                      </a:r>
                      <a:endParaRPr lang="cs-CZ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2057400" y="1600200"/>
            <a:ext cx="6096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" y="3048000"/>
            <a:ext cx="2889216" cy="312715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96536" y="3048000"/>
            <a:ext cx="2903551" cy="31271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 flipH="1">
            <a:off x="92765" y="1600200"/>
            <a:ext cx="1964635" cy="1447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667000" y="1600200"/>
            <a:ext cx="333087" cy="1447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H="1">
            <a:off x="1600200" y="2209800"/>
            <a:ext cx="457200" cy="838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2666999" y="2209800"/>
            <a:ext cx="76201" cy="838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 21"/>
          <p:cNvSpPr/>
          <p:nvPr/>
        </p:nvSpPr>
        <p:spPr>
          <a:xfrm>
            <a:off x="967563" y="3413051"/>
            <a:ext cx="1924493" cy="1621465"/>
          </a:xfrm>
          <a:custGeom>
            <a:avLst/>
            <a:gdLst>
              <a:gd name="connsiteX0" fmla="*/ 0 w 1924493"/>
              <a:gd name="connsiteY0" fmla="*/ 850605 h 1621465"/>
              <a:gd name="connsiteX1" fmla="*/ 632637 w 1924493"/>
              <a:gd name="connsiteY1" fmla="*/ 1228061 h 1621465"/>
              <a:gd name="connsiteX2" fmla="*/ 1360967 w 1924493"/>
              <a:gd name="connsiteY2" fmla="*/ 1621465 h 1621465"/>
              <a:gd name="connsiteX3" fmla="*/ 1414130 w 1924493"/>
              <a:gd name="connsiteY3" fmla="*/ 1509823 h 1621465"/>
              <a:gd name="connsiteX4" fmla="*/ 1461977 w 1924493"/>
              <a:gd name="connsiteY4" fmla="*/ 1552354 h 1621465"/>
              <a:gd name="connsiteX5" fmla="*/ 1924493 w 1924493"/>
              <a:gd name="connsiteY5" fmla="*/ 600740 h 1621465"/>
              <a:gd name="connsiteX6" fmla="*/ 1265274 w 1924493"/>
              <a:gd name="connsiteY6" fmla="*/ 271130 h 1621465"/>
              <a:gd name="connsiteX7" fmla="*/ 1111102 w 1924493"/>
              <a:gd name="connsiteY7" fmla="*/ 409354 h 1621465"/>
              <a:gd name="connsiteX8" fmla="*/ 1052623 w 1924493"/>
              <a:gd name="connsiteY8" fmla="*/ 356191 h 1621465"/>
              <a:gd name="connsiteX9" fmla="*/ 1169581 w 1924493"/>
              <a:gd name="connsiteY9" fmla="*/ 217968 h 1621465"/>
              <a:gd name="connsiteX10" fmla="*/ 1105786 w 1924493"/>
              <a:gd name="connsiteY10" fmla="*/ 148856 h 1621465"/>
              <a:gd name="connsiteX11" fmla="*/ 1004777 w 1924493"/>
              <a:gd name="connsiteY11" fmla="*/ 101009 h 1621465"/>
              <a:gd name="connsiteX12" fmla="*/ 967563 w 1924493"/>
              <a:gd name="connsiteY12" fmla="*/ 21265 h 1621465"/>
              <a:gd name="connsiteX13" fmla="*/ 877186 w 1924493"/>
              <a:gd name="connsiteY13" fmla="*/ 0 h 1621465"/>
              <a:gd name="connsiteX14" fmla="*/ 558209 w 1924493"/>
              <a:gd name="connsiteY14" fmla="*/ 212651 h 1621465"/>
              <a:gd name="connsiteX15" fmla="*/ 159488 w 1924493"/>
              <a:gd name="connsiteY15" fmla="*/ 648586 h 1621465"/>
              <a:gd name="connsiteX16" fmla="*/ 0 w 1924493"/>
              <a:gd name="connsiteY16" fmla="*/ 850605 h 16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24493" h="1621465">
                <a:moveTo>
                  <a:pt x="0" y="850605"/>
                </a:moveTo>
                <a:lnTo>
                  <a:pt x="632637" y="1228061"/>
                </a:lnTo>
                <a:lnTo>
                  <a:pt x="1360967" y="1621465"/>
                </a:lnTo>
                <a:lnTo>
                  <a:pt x="1414130" y="1509823"/>
                </a:lnTo>
                <a:lnTo>
                  <a:pt x="1461977" y="1552354"/>
                </a:lnTo>
                <a:lnTo>
                  <a:pt x="1924493" y="600740"/>
                </a:lnTo>
                <a:lnTo>
                  <a:pt x="1265274" y="271130"/>
                </a:lnTo>
                <a:lnTo>
                  <a:pt x="1111102" y="409354"/>
                </a:lnTo>
                <a:lnTo>
                  <a:pt x="1052623" y="356191"/>
                </a:lnTo>
                <a:lnTo>
                  <a:pt x="1169581" y="217968"/>
                </a:lnTo>
                <a:lnTo>
                  <a:pt x="1105786" y="148856"/>
                </a:lnTo>
                <a:lnTo>
                  <a:pt x="1004777" y="101009"/>
                </a:lnTo>
                <a:lnTo>
                  <a:pt x="967563" y="21265"/>
                </a:lnTo>
                <a:lnTo>
                  <a:pt x="877186" y="0"/>
                </a:lnTo>
                <a:lnTo>
                  <a:pt x="558209" y="212651"/>
                </a:lnTo>
                <a:lnTo>
                  <a:pt x="159488" y="648586"/>
                </a:lnTo>
                <a:lnTo>
                  <a:pt x="0" y="850605"/>
                </a:lnTo>
                <a:close/>
              </a:path>
            </a:pathLst>
          </a:custGeom>
          <a:solidFill>
            <a:srgbClr val="FFC000"/>
          </a:solidFill>
          <a:ln w="63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4571999" y="4263723"/>
            <a:ext cx="1448974" cy="1143163"/>
          </a:xfrm>
          <a:custGeom>
            <a:avLst/>
            <a:gdLst>
              <a:gd name="connsiteX0" fmla="*/ 846814 w 1495120"/>
              <a:gd name="connsiteY0" fmla="*/ 20144 h 1171864"/>
              <a:gd name="connsiteX1" fmla="*/ 131197 w 1495120"/>
              <a:gd name="connsiteY1" fmla="*/ 139414 h 1171864"/>
              <a:gd name="connsiteX2" fmla="*/ 81501 w 1495120"/>
              <a:gd name="connsiteY2" fmla="*/ 1063753 h 1171864"/>
              <a:gd name="connsiteX3" fmla="*/ 995901 w 1495120"/>
              <a:gd name="connsiteY3" fmla="*/ 1143266 h 1171864"/>
              <a:gd name="connsiteX4" fmla="*/ 1492858 w 1495120"/>
              <a:gd name="connsiteY4" fmla="*/ 974301 h 1171864"/>
              <a:gd name="connsiteX5" fmla="*/ 1164866 w 1495120"/>
              <a:gd name="connsiteY5" fmla="*/ 238805 h 1171864"/>
              <a:gd name="connsiteX6" fmla="*/ 807058 w 1495120"/>
              <a:gd name="connsiteY6" fmla="*/ 89718 h 1171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120" h="1171864">
                <a:moveTo>
                  <a:pt x="846814" y="20144"/>
                </a:moveTo>
                <a:cubicBezTo>
                  <a:pt x="552781" y="-7189"/>
                  <a:pt x="258749" y="-34521"/>
                  <a:pt x="131197" y="139414"/>
                </a:cubicBezTo>
                <a:cubicBezTo>
                  <a:pt x="3645" y="313349"/>
                  <a:pt x="-62616" y="896444"/>
                  <a:pt x="81501" y="1063753"/>
                </a:cubicBezTo>
                <a:cubicBezTo>
                  <a:pt x="225618" y="1231062"/>
                  <a:pt x="760675" y="1158175"/>
                  <a:pt x="995901" y="1143266"/>
                </a:cubicBezTo>
                <a:cubicBezTo>
                  <a:pt x="1231127" y="1128357"/>
                  <a:pt x="1464697" y="1125045"/>
                  <a:pt x="1492858" y="974301"/>
                </a:cubicBezTo>
                <a:cubicBezTo>
                  <a:pt x="1521019" y="823557"/>
                  <a:pt x="1279166" y="386236"/>
                  <a:pt x="1164866" y="238805"/>
                </a:cubicBezTo>
                <a:cubicBezTo>
                  <a:pt x="1050566" y="91375"/>
                  <a:pt x="928812" y="90546"/>
                  <a:pt x="807058" y="8971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2227521" y="3747977"/>
            <a:ext cx="664535" cy="1031358"/>
          </a:xfrm>
          <a:custGeom>
            <a:avLst/>
            <a:gdLst>
              <a:gd name="connsiteX0" fmla="*/ 111642 w 664535"/>
              <a:gd name="connsiteY0" fmla="*/ 0 h 1031358"/>
              <a:gd name="connsiteX1" fmla="*/ 15949 w 664535"/>
              <a:gd name="connsiteY1" fmla="*/ 95693 h 1031358"/>
              <a:gd name="connsiteX2" fmla="*/ 0 w 664535"/>
              <a:gd name="connsiteY2" fmla="*/ 191386 h 1031358"/>
              <a:gd name="connsiteX3" fmla="*/ 37214 w 664535"/>
              <a:gd name="connsiteY3" fmla="*/ 217967 h 1031358"/>
              <a:gd name="connsiteX4" fmla="*/ 53163 w 664535"/>
              <a:gd name="connsiteY4" fmla="*/ 233916 h 1031358"/>
              <a:gd name="connsiteX5" fmla="*/ 63795 w 664535"/>
              <a:gd name="connsiteY5" fmla="*/ 249865 h 1031358"/>
              <a:gd name="connsiteX6" fmla="*/ 79744 w 664535"/>
              <a:gd name="connsiteY6" fmla="*/ 255181 h 1031358"/>
              <a:gd name="connsiteX7" fmla="*/ 111642 w 664535"/>
              <a:gd name="connsiteY7" fmla="*/ 271130 h 1031358"/>
              <a:gd name="connsiteX8" fmla="*/ 143539 w 664535"/>
              <a:gd name="connsiteY8" fmla="*/ 297711 h 1031358"/>
              <a:gd name="connsiteX9" fmla="*/ 148856 w 664535"/>
              <a:gd name="connsiteY9" fmla="*/ 414670 h 1031358"/>
              <a:gd name="connsiteX10" fmla="*/ 127591 w 664535"/>
              <a:gd name="connsiteY10" fmla="*/ 430618 h 1031358"/>
              <a:gd name="connsiteX11" fmla="*/ 79744 w 664535"/>
              <a:gd name="connsiteY11" fmla="*/ 457200 h 1031358"/>
              <a:gd name="connsiteX12" fmla="*/ 47846 w 664535"/>
              <a:gd name="connsiteY12" fmla="*/ 489097 h 1031358"/>
              <a:gd name="connsiteX13" fmla="*/ 37214 w 664535"/>
              <a:gd name="connsiteY13" fmla="*/ 520995 h 1031358"/>
              <a:gd name="connsiteX14" fmla="*/ 53163 w 664535"/>
              <a:gd name="connsiteY14" fmla="*/ 627321 h 1031358"/>
              <a:gd name="connsiteX15" fmla="*/ 69112 w 664535"/>
              <a:gd name="connsiteY15" fmla="*/ 664535 h 1031358"/>
              <a:gd name="connsiteX16" fmla="*/ 85060 w 664535"/>
              <a:gd name="connsiteY16" fmla="*/ 675167 h 1031358"/>
              <a:gd name="connsiteX17" fmla="*/ 95693 w 664535"/>
              <a:gd name="connsiteY17" fmla="*/ 691116 h 1031358"/>
              <a:gd name="connsiteX18" fmla="*/ 111642 w 664535"/>
              <a:gd name="connsiteY18" fmla="*/ 707065 h 1031358"/>
              <a:gd name="connsiteX19" fmla="*/ 122274 w 664535"/>
              <a:gd name="connsiteY19" fmla="*/ 861237 h 1031358"/>
              <a:gd name="connsiteX20" fmla="*/ 111642 w 664535"/>
              <a:gd name="connsiteY20" fmla="*/ 999460 h 1031358"/>
              <a:gd name="connsiteX21" fmla="*/ 249865 w 664535"/>
              <a:gd name="connsiteY21" fmla="*/ 1031358 h 1031358"/>
              <a:gd name="connsiteX22" fmla="*/ 324293 w 664535"/>
              <a:gd name="connsiteY22" fmla="*/ 999460 h 1031358"/>
              <a:gd name="connsiteX23" fmla="*/ 664535 w 664535"/>
              <a:gd name="connsiteY23" fmla="*/ 260497 h 1031358"/>
              <a:gd name="connsiteX24" fmla="*/ 111642 w 664535"/>
              <a:gd name="connsiteY24" fmla="*/ 0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4535" h="1031358">
                <a:moveTo>
                  <a:pt x="111642" y="0"/>
                </a:moveTo>
                <a:lnTo>
                  <a:pt x="15949" y="95693"/>
                </a:lnTo>
                <a:lnTo>
                  <a:pt x="0" y="191386"/>
                </a:lnTo>
                <a:cubicBezTo>
                  <a:pt x="12405" y="200246"/>
                  <a:pt x="25310" y="208444"/>
                  <a:pt x="37214" y="217967"/>
                </a:cubicBezTo>
                <a:cubicBezTo>
                  <a:pt x="43085" y="222664"/>
                  <a:pt x="48350" y="228140"/>
                  <a:pt x="53163" y="233916"/>
                </a:cubicBezTo>
                <a:cubicBezTo>
                  <a:pt x="57253" y="238824"/>
                  <a:pt x="58806" y="245874"/>
                  <a:pt x="63795" y="249865"/>
                </a:cubicBezTo>
                <a:cubicBezTo>
                  <a:pt x="68171" y="253366"/>
                  <a:pt x="74428" y="253409"/>
                  <a:pt x="79744" y="255181"/>
                </a:cubicBezTo>
                <a:cubicBezTo>
                  <a:pt x="125452" y="285654"/>
                  <a:pt x="67621" y="249119"/>
                  <a:pt x="111642" y="271130"/>
                </a:cubicBezTo>
                <a:cubicBezTo>
                  <a:pt x="126444" y="278531"/>
                  <a:pt x="131783" y="285955"/>
                  <a:pt x="143539" y="297711"/>
                </a:cubicBezTo>
                <a:cubicBezTo>
                  <a:pt x="158898" y="343787"/>
                  <a:pt x="165664" y="350800"/>
                  <a:pt x="148856" y="414670"/>
                </a:cubicBezTo>
                <a:cubicBezTo>
                  <a:pt x="146601" y="423239"/>
                  <a:pt x="135284" y="426222"/>
                  <a:pt x="127591" y="430618"/>
                </a:cubicBezTo>
                <a:cubicBezTo>
                  <a:pt x="96396" y="448444"/>
                  <a:pt x="123427" y="413519"/>
                  <a:pt x="79744" y="457200"/>
                </a:cubicBezTo>
                <a:lnTo>
                  <a:pt x="47846" y="489097"/>
                </a:lnTo>
                <a:cubicBezTo>
                  <a:pt x="44302" y="499730"/>
                  <a:pt x="36283" y="509826"/>
                  <a:pt x="37214" y="520995"/>
                </a:cubicBezTo>
                <a:cubicBezTo>
                  <a:pt x="41179" y="568583"/>
                  <a:pt x="39110" y="585161"/>
                  <a:pt x="53163" y="627321"/>
                </a:cubicBezTo>
                <a:cubicBezTo>
                  <a:pt x="56857" y="638403"/>
                  <a:pt x="61811" y="655774"/>
                  <a:pt x="69112" y="664535"/>
                </a:cubicBezTo>
                <a:cubicBezTo>
                  <a:pt x="73202" y="669443"/>
                  <a:pt x="79744" y="671623"/>
                  <a:pt x="85060" y="675167"/>
                </a:cubicBezTo>
                <a:cubicBezTo>
                  <a:pt x="88604" y="680483"/>
                  <a:pt x="91603" y="686207"/>
                  <a:pt x="95693" y="691116"/>
                </a:cubicBezTo>
                <a:cubicBezTo>
                  <a:pt x="100506" y="696892"/>
                  <a:pt x="107991" y="700493"/>
                  <a:pt x="111642" y="707065"/>
                </a:cubicBezTo>
                <a:cubicBezTo>
                  <a:pt x="135162" y="749402"/>
                  <a:pt x="122274" y="830407"/>
                  <a:pt x="122274" y="861237"/>
                </a:cubicBezTo>
                <a:lnTo>
                  <a:pt x="111642" y="999460"/>
                </a:lnTo>
                <a:lnTo>
                  <a:pt x="249865" y="1031358"/>
                </a:lnTo>
                <a:lnTo>
                  <a:pt x="324293" y="999460"/>
                </a:lnTo>
                <a:lnTo>
                  <a:pt x="664535" y="260497"/>
                </a:lnTo>
                <a:lnTo>
                  <a:pt x="111642" y="0"/>
                </a:lnTo>
                <a:close/>
              </a:path>
            </a:pathLst>
          </a:custGeom>
          <a:solidFill>
            <a:srgbClr val="996633"/>
          </a:solidFill>
          <a:ln w="31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1807535" y="3817088"/>
            <a:ext cx="229200" cy="400112"/>
          </a:xfrm>
          <a:custGeom>
            <a:avLst/>
            <a:gdLst>
              <a:gd name="connsiteX0" fmla="*/ 90377 w 229200"/>
              <a:gd name="connsiteY0" fmla="*/ 85061 h 400112"/>
              <a:gd name="connsiteX1" fmla="*/ 90377 w 229200"/>
              <a:gd name="connsiteY1" fmla="*/ 85061 h 400112"/>
              <a:gd name="connsiteX2" fmla="*/ 42530 w 229200"/>
              <a:gd name="connsiteY2" fmla="*/ 90377 h 400112"/>
              <a:gd name="connsiteX3" fmla="*/ 26581 w 229200"/>
              <a:gd name="connsiteY3" fmla="*/ 95693 h 400112"/>
              <a:gd name="connsiteX4" fmla="*/ 15949 w 229200"/>
              <a:gd name="connsiteY4" fmla="*/ 111642 h 400112"/>
              <a:gd name="connsiteX5" fmla="*/ 5316 w 229200"/>
              <a:gd name="connsiteY5" fmla="*/ 143540 h 400112"/>
              <a:gd name="connsiteX6" fmla="*/ 10632 w 229200"/>
              <a:gd name="connsiteY6" fmla="*/ 164805 h 400112"/>
              <a:gd name="connsiteX7" fmla="*/ 26581 w 229200"/>
              <a:gd name="connsiteY7" fmla="*/ 170121 h 400112"/>
              <a:gd name="connsiteX8" fmla="*/ 58479 w 229200"/>
              <a:gd name="connsiteY8" fmla="*/ 186070 h 400112"/>
              <a:gd name="connsiteX9" fmla="*/ 63795 w 229200"/>
              <a:gd name="connsiteY9" fmla="*/ 276447 h 400112"/>
              <a:gd name="connsiteX10" fmla="*/ 53163 w 229200"/>
              <a:gd name="connsiteY10" fmla="*/ 292396 h 400112"/>
              <a:gd name="connsiteX11" fmla="*/ 37214 w 229200"/>
              <a:gd name="connsiteY11" fmla="*/ 297712 h 400112"/>
              <a:gd name="connsiteX12" fmla="*/ 0 w 229200"/>
              <a:gd name="connsiteY12" fmla="*/ 334926 h 400112"/>
              <a:gd name="connsiteX13" fmla="*/ 15949 w 229200"/>
              <a:gd name="connsiteY13" fmla="*/ 377456 h 400112"/>
              <a:gd name="connsiteX14" fmla="*/ 31898 w 229200"/>
              <a:gd name="connsiteY14" fmla="*/ 382772 h 400112"/>
              <a:gd name="connsiteX15" fmla="*/ 47846 w 229200"/>
              <a:gd name="connsiteY15" fmla="*/ 393405 h 400112"/>
              <a:gd name="connsiteX16" fmla="*/ 138223 w 229200"/>
              <a:gd name="connsiteY16" fmla="*/ 393405 h 400112"/>
              <a:gd name="connsiteX17" fmla="*/ 159488 w 229200"/>
              <a:gd name="connsiteY17" fmla="*/ 388089 h 400112"/>
              <a:gd name="connsiteX18" fmla="*/ 191386 w 229200"/>
              <a:gd name="connsiteY18" fmla="*/ 377456 h 400112"/>
              <a:gd name="connsiteX19" fmla="*/ 207335 w 229200"/>
              <a:gd name="connsiteY19" fmla="*/ 228600 h 400112"/>
              <a:gd name="connsiteX20" fmla="*/ 212651 w 229200"/>
              <a:gd name="connsiteY20" fmla="*/ 212652 h 400112"/>
              <a:gd name="connsiteX21" fmla="*/ 223284 w 229200"/>
              <a:gd name="connsiteY21" fmla="*/ 175438 h 400112"/>
              <a:gd name="connsiteX22" fmla="*/ 223284 w 229200"/>
              <a:gd name="connsiteY22" fmla="*/ 74428 h 400112"/>
              <a:gd name="connsiteX23" fmla="*/ 217967 w 229200"/>
              <a:gd name="connsiteY23" fmla="*/ 58479 h 400112"/>
              <a:gd name="connsiteX24" fmla="*/ 186070 w 229200"/>
              <a:gd name="connsiteY24" fmla="*/ 37214 h 400112"/>
              <a:gd name="connsiteX25" fmla="*/ 170121 w 229200"/>
              <a:gd name="connsiteY25" fmla="*/ 26582 h 400112"/>
              <a:gd name="connsiteX26" fmla="*/ 159488 w 229200"/>
              <a:gd name="connsiteY26" fmla="*/ 10633 h 400112"/>
              <a:gd name="connsiteX27" fmla="*/ 127591 w 229200"/>
              <a:gd name="connsiteY27" fmla="*/ 0 h 400112"/>
              <a:gd name="connsiteX28" fmla="*/ 106325 w 229200"/>
              <a:gd name="connsiteY28" fmla="*/ 15949 h 400112"/>
              <a:gd name="connsiteX29" fmla="*/ 85060 w 229200"/>
              <a:gd name="connsiteY29" fmla="*/ 47847 h 400112"/>
              <a:gd name="connsiteX30" fmla="*/ 90377 w 229200"/>
              <a:gd name="connsiteY30" fmla="*/ 85061 h 40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9200" h="400112">
                <a:moveTo>
                  <a:pt x="90377" y="85061"/>
                </a:moveTo>
                <a:lnTo>
                  <a:pt x="90377" y="85061"/>
                </a:lnTo>
                <a:cubicBezTo>
                  <a:pt x="74428" y="86833"/>
                  <a:pt x="58359" y="87739"/>
                  <a:pt x="42530" y="90377"/>
                </a:cubicBezTo>
                <a:cubicBezTo>
                  <a:pt x="37002" y="91298"/>
                  <a:pt x="30957" y="92192"/>
                  <a:pt x="26581" y="95693"/>
                </a:cubicBezTo>
                <a:cubicBezTo>
                  <a:pt x="21592" y="99684"/>
                  <a:pt x="18544" y="105803"/>
                  <a:pt x="15949" y="111642"/>
                </a:cubicBezTo>
                <a:cubicBezTo>
                  <a:pt x="11397" y="121884"/>
                  <a:pt x="5316" y="143540"/>
                  <a:pt x="5316" y="143540"/>
                </a:cubicBezTo>
                <a:cubicBezTo>
                  <a:pt x="7088" y="150628"/>
                  <a:pt x="6068" y="159100"/>
                  <a:pt x="10632" y="164805"/>
                </a:cubicBezTo>
                <a:cubicBezTo>
                  <a:pt x="14133" y="169181"/>
                  <a:pt x="21569" y="167615"/>
                  <a:pt x="26581" y="170121"/>
                </a:cubicBezTo>
                <a:cubicBezTo>
                  <a:pt x="67804" y="190733"/>
                  <a:pt x="18391" y="172708"/>
                  <a:pt x="58479" y="186070"/>
                </a:cubicBezTo>
                <a:cubicBezTo>
                  <a:pt x="72307" y="227554"/>
                  <a:pt x="75356" y="222494"/>
                  <a:pt x="63795" y="276447"/>
                </a:cubicBezTo>
                <a:cubicBezTo>
                  <a:pt x="62456" y="282694"/>
                  <a:pt x="58152" y="288405"/>
                  <a:pt x="53163" y="292396"/>
                </a:cubicBezTo>
                <a:cubicBezTo>
                  <a:pt x="48787" y="295897"/>
                  <a:pt x="42530" y="295940"/>
                  <a:pt x="37214" y="297712"/>
                </a:cubicBezTo>
                <a:cubicBezTo>
                  <a:pt x="653" y="322085"/>
                  <a:pt x="9357" y="306854"/>
                  <a:pt x="0" y="334926"/>
                </a:cubicBezTo>
                <a:cubicBezTo>
                  <a:pt x="2882" y="349336"/>
                  <a:pt x="2911" y="367026"/>
                  <a:pt x="15949" y="377456"/>
                </a:cubicBezTo>
                <a:cubicBezTo>
                  <a:pt x="20325" y="380957"/>
                  <a:pt x="26582" y="381000"/>
                  <a:pt x="31898" y="382772"/>
                </a:cubicBezTo>
                <a:cubicBezTo>
                  <a:pt x="37214" y="386316"/>
                  <a:pt x="42131" y="390548"/>
                  <a:pt x="47846" y="393405"/>
                </a:cubicBezTo>
                <a:cubicBezTo>
                  <a:pt x="75855" y="407410"/>
                  <a:pt x="109409" y="395463"/>
                  <a:pt x="138223" y="393405"/>
                </a:cubicBezTo>
                <a:cubicBezTo>
                  <a:pt x="145311" y="391633"/>
                  <a:pt x="152490" y="390189"/>
                  <a:pt x="159488" y="388089"/>
                </a:cubicBezTo>
                <a:cubicBezTo>
                  <a:pt x="170223" y="384868"/>
                  <a:pt x="191386" y="377456"/>
                  <a:pt x="191386" y="377456"/>
                </a:cubicBezTo>
                <a:cubicBezTo>
                  <a:pt x="227318" y="323555"/>
                  <a:pt x="196860" y="375246"/>
                  <a:pt x="207335" y="228600"/>
                </a:cubicBezTo>
                <a:cubicBezTo>
                  <a:pt x="207734" y="223011"/>
                  <a:pt x="211112" y="218040"/>
                  <a:pt x="212651" y="212652"/>
                </a:cubicBezTo>
                <a:cubicBezTo>
                  <a:pt x="225993" y="165951"/>
                  <a:pt x="210543" y="213655"/>
                  <a:pt x="223284" y="175438"/>
                </a:cubicBezTo>
                <a:cubicBezTo>
                  <a:pt x="227684" y="113831"/>
                  <a:pt x="234044" y="117467"/>
                  <a:pt x="223284" y="74428"/>
                </a:cubicBezTo>
                <a:cubicBezTo>
                  <a:pt x="221925" y="68991"/>
                  <a:pt x="221930" y="62442"/>
                  <a:pt x="217967" y="58479"/>
                </a:cubicBezTo>
                <a:cubicBezTo>
                  <a:pt x="208931" y="49443"/>
                  <a:pt x="196702" y="44302"/>
                  <a:pt x="186070" y="37214"/>
                </a:cubicBezTo>
                <a:lnTo>
                  <a:pt x="170121" y="26582"/>
                </a:lnTo>
                <a:cubicBezTo>
                  <a:pt x="166577" y="21266"/>
                  <a:pt x="164906" y="14019"/>
                  <a:pt x="159488" y="10633"/>
                </a:cubicBezTo>
                <a:cubicBezTo>
                  <a:pt x="149984" y="4693"/>
                  <a:pt x="127591" y="0"/>
                  <a:pt x="127591" y="0"/>
                </a:cubicBezTo>
                <a:cubicBezTo>
                  <a:pt x="120502" y="5316"/>
                  <a:pt x="112212" y="9326"/>
                  <a:pt x="106325" y="15949"/>
                </a:cubicBezTo>
                <a:cubicBezTo>
                  <a:pt x="97835" y="25500"/>
                  <a:pt x="85060" y="47847"/>
                  <a:pt x="85060" y="47847"/>
                </a:cubicBezTo>
                <a:lnTo>
                  <a:pt x="90377" y="85061"/>
                </a:lnTo>
                <a:close/>
              </a:path>
            </a:pathLst>
          </a:custGeom>
          <a:solidFill>
            <a:srgbClr val="996633"/>
          </a:solidFill>
          <a:ln w="31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1493874" y="3418367"/>
            <a:ext cx="653903" cy="308345"/>
          </a:xfrm>
          <a:custGeom>
            <a:avLst/>
            <a:gdLst>
              <a:gd name="connsiteX0" fmla="*/ 0 w 653903"/>
              <a:gd name="connsiteY0" fmla="*/ 244549 h 308345"/>
              <a:gd name="connsiteX1" fmla="*/ 0 w 653903"/>
              <a:gd name="connsiteY1" fmla="*/ 244549 h 308345"/>
              <a:gd name="connsiteX2" fmla="*/ 69112 w 653903"/>
              <a:gd name="connsiteY2" fmla="*/ 303028 h 308345"/>
              <a:gd name="connsiteX3" fmla="*/ 90377 w 653903"/>
              <a:gd name="connsiteY3" fmla="*/ 308345 h 308345"/>
              <a:gd name="connsiteX4" fmla="*/ 180754 w 653903"/>
              <a:gd name="connsiteY4" fmla="*/ 303028 h 308345"/>
              <a:gd name="connsiteX5" fmla="*/ 196703 w 653903"/>
              <a:gd name="connsiteY5" fmla="*/ 297712 h 308345"/>
              <a:gd name="connsiteX6" fmla="*/ 212652 w 653903"/>
              <a:gd name="connsiteY6" fmla="*/ 281763 h 308345"/>
              <a:gd name="connsiteX7" fmla="*/ 244549 w 653903"/>
              <a:gd name="connsiteY7" fmla="*/ 271131 h 308345"/>
              <a:gd name="connsiteX8" fmla="*/ 361507 w 653903"/>
              <a:gd name="connsiteY8" fmla="*/ 255182 h 308345"/>
              <a:gd name="connsiteX9" fmla="*/ 377456 w 653903"/>
              <a:gd name="connsiteY9" fmla="*/ 244549 h 308345"/>
              <a:gd name="connsiteX10" fmla="*/ 393405 w 653903"/>
              <a:gd name="connsiteY10" fmla="*/ 239233 h 308345"/>
              <a:gd name="connsiteX11" fmla="*/ 404038 w 653903"/>
              <a:gd name="connsiteY11" fmla="*/ 223284 h 308345"/>
              <a:gd name="connsiteX12" fmla="*/ 419986 w 653903"/>
              <a:gd name="connsiteY12" fmla="*/ 212652 h 308345"/>
              <a:gd name="connsiteX13" fmla="*/ 430619 w 653903"/>
              <a:gd name="connsiteY13" fmla="*/ 180754 h 308345"/>
              <a:gd name="connsiteX14" fmla="*/ 435935 w 653903"/>
              <a:gd name="connsiteY14" fmla="*/ 164805 h 308345"/>
              <a:gd name="connsiteX15" fmla="*/ 451884 w 653903"/>
              <a:gd name="connsiteY15" fmla="*/ 159489 h 308345"/>
              <a:gd name="connsiteX16" fmla="*/ 489098 w 653903"/>
              <a:gd name="connsiteY16" fmla="*/ 164805 h 308345"/>
              <a:gd name="connsiteX17" fmla="*/ 520996 w 653903"/>
              <a:gd name="connsiteY17" fmla="*/ 175438 h 308345"/>
              <a:gd name="connsiteX18" fmla="*/ 536945 w 653903"/>
              <a:gd name="connsiteY18" fmla="*/ 191386 h 308345"/>
              <a:gd name="connsiteX19" fmla="*/ 542261 w 653903"/>
              <a:gd name="connsiteY19" fmla="*/ 207335 h 308345"/>
              <a:gd name="connsiteX20" fmla="*/ 558210 w 653903"/>
              <a:gd name="connsiteY20" fmla="*/ 217968 h 308345"/>
              <a:gd name="connsiteX21" fmla="*/ 579475 w 653903"/>
              <a:gd name="connsiteY21" fmla="*/ 239233 h 308345"/>
              <a:gd name="connsiteX22" fmla="*/ 590107 w 653903"/>
              <a:gd name="connsiteY22" fmla="*/ 255182 h 308345"/>
              <a:gd name="connsiteX23" fmla="*/ 595424 w 653903"/>
              <a:gd name="connsiteY23" fmla="*/ 260498 h 308345"/>
              <a:gd name="connsiteX24" fmla="*/ 653903 w 653903"/>
              <a:gd name="connsiteY24" fmla="*/ 207335 h 308345"/>
              <a:gd name="connsiteX25" fmla="*/ 563526 w 653903"/>
              <a:gd name="connsiteY25" fmla="*/ 132907 h 308345"/>
              <a:gd name="connsiteX26" fmla="*/ 526312 w 653903"/>
              <a:gd name="connsiteY26" fmla="*/ 116959 h 308345"/>
              <a:gd name="connsiteX27" fmla="*/ 483782 w 653903"/>
              <a:gd name="connsiteY27" fmla="*/ 111642 h 308345"/>
              <a:gd name="connsiteX28" fmla="*/ 473149 w 653903"/>
              <a:gd name="connsiteY28" fmla="*/ 90377 h 308345"/>
              <a:gd name="connsiteX29" fmla="*/ 435935 w 653903"/>
              <a:gd name="connsiteY29" fmla="*/ 10633 h 308345"/>
              <a:gd name="connsiteX30" fmla="*/ 356191 w 653903"/>
              <a:gd name="connsiteY30" fmla="*/ 0 h 308345"/>
              <a:gd name="connsiteX31" fmla="*/ 0 w 653903"/>
              <a:gd name="connsiteY31" fmla="*/ 244549 h 3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903" h="308345">
                <a:moveTo>
                  <a:pt x="0" y="244549"/>
                </a:moveTo>
                <a:lnTo>
                  <a:pt x="0" y="244549"/>
                </a:lnTo>
                <a:cubicBezTo>
                  <a:pt x="10792" y="255341"/>
                  <a:pt x="48446" y="297861"/>
                  <a:pt x="69112" y="303028"/>
                </a:cubicBezTo>
                <a:lnTo>
                  <a:pt x="90377" y="308345"/>
                </a:lnTo>
                <a:cubicBezTo>
                  <a:pt x="120503" y="306573"/>
                  <a:pt x="150726" y="306031"/>
                  <a:pt x="180754" y="303028"/>
                </a:cubicBezTo>
                <a:cubicBezTo>
                  <a:pt x="186330" y="302470"/>
                  <a:pt x="192040" y="300820"/>
                  <a:pt x="196703" y="297712"/>
                </a:cubicBezTo>
                <a:cubicBezTo>
                  <a:pt x="202959" y="293542"/>
                  <a:pt x="206080" y="285414"/>
                  <a:pt x="212652" y="281763"/>
                </a:cubicBezTo>
                <a:cubicBezTo>
                  <a:pt x="222449" y="276320"/>
                  <a:pt x="244549" y="271131"/>
                  <a:pt x="244549" y="271131"/>
                </a:cubicBezTo>
                <a:cubicBezTo>
                  <a:pt x="291765" y="239653"/>
                  <a:pt x="237161" y="272138"/>
                  <a:pt x="361507" y="255182"/>
                </a:cubicBezTo>
                <a:cubicBezTo>
                  <a:pt x="367838" y="254319"/>
                  <a:pt x="371741" y="247406"/>
                  <a:pt x="377456" y="244549"/>
                </a:cubicBezTo>
                <a:cubicBezTo>
                  <a:pt x="382468" y="242043"/>
                  <a:pt x="388089" y="241005"/>
                  <a:pt x="393405" y="239233"/>
                </a:cubicBezTo>
                <a:cubicBezTo>
                  <a:pt x="396949" y="233917"/>
                  <a:pt x="399520" y="227802"/>
                  <a:pt x="404038" y="223284"/>
                </a:cubicBezTo>
                <a:cubicBezTo>
                  <a:pt x="408556" y="218766"/>
                  <a:pt x="416600" y="218070"/>
                  <a:pt x="419986" y="212652"/>
                </a:cubicBezTo>
                <a:cubicBezTo>
                  <a:pt x="425926" y="203148"/>
                  <a:pt x="427075" y="191387"/>
                  <a:pt x="430619" y="180754"/>
                </a:cubicBezTo>
                <a:cubicBezTo>
                  <a:pt x="432391" y="175438"/>
                  <a:pt x="430619" y="166577"/>
                  <a:pt x="435935" y="164805"/>
                </a:cubicBezTo>
                <a:lnTo>
                  <a:pt x="451884" y="159489"/>
                </a:lnTo>
                <a:cubicBezTo>
                  <a:pt x="464289" y="161261"/>
                  <a:pt x="476888" y="161987"/>
                  <a:pt x="489098" y="164805"/>
                </a:cubicBezTo>
                <a:cubicBezTo>
                  <a:pt x="500019" y="167325"/>
                  <a:pt x="520996" y="175438"/>
                  <a:pt x="520996" y="175438"/>
                </a:cubicBezTo>
                <a:cubicBezTo>
                  <a:pt x="526312" y="180754"/>
                  <a:pt x="532775" y="185131"/>
                  <a:pt x="536945" y="191386"/>
                </a:cubicBezTo>
                <a:cubicBezTo>
                  <a:pt x="540054" y="196049"/>
                  <a:pt x="538760" y="202959"/>
                  <a:pt x="542261" y="207335"/>
                </a:cubicBezTo>
                <a:cubicBezTo>
                  <a:pt x="546252" y="212324"/>
                  <a:pt x="552894" y="214424"/>
                  <a:pt x="558210" y="217968"/>
                </a:cubicBezTo>
                <a:cubicBezTo>
                  <a:pt x="569809" y="252766"/>
                  <a:pt x="553699" y="218612"/>
                  <a:pt x="579475" y="239233"/>
                </a:cubicBezTo>
                <a:cubicBezTo>
                  <a:pt x="584464" y="243224"/>
                  <a:pt x="586273" y="250071"/>
                  <a:pt x="590107" y="255182"/>
                </a:cubicBezTo>
                <a:cubicBezTo>
                  <a:pt x="591611" y="257187"/>
                  <a:pt x="593652" y="258726"/>
                  <a:pt x="595424" y="260498"/>
                </a:cubicBezTo>
                <a:lnTo>
                  <a:pt x="653903" y="207335"/>
                </a:lnTo>
                <a:lnTo>
                  <a:pt x="563526" y="132907"/>
                </a:lnTo>
                <a:lnTo>
                  <a:pt x="526312" y="116959"/>
                </a:lnTo>
                <a:lnTo>
                  <a:pt x="483782" y="111642"/>
                </a:lnTo>
                <a:lnTo>
                  <a:pt x="473149" y="90377"/>
                </a:lnTo>
                <a:lnTo>
                  <a:pt x="435935" y="10633"/>
                </a:lnTo>
                <a:lnTo>
                  <a:pt x="356191" y="0"/>
                </a:lnTo>
                <a:lnTo>
                  <a:pt x="0" y="244549"/>
                </a:lnTo>
                <a:close/>
              </a:path>
            </a:pathLst>
          </a:custGeom>
          <a:solidFill>
            <a:srgbClr val="996633"/>
          </a:solidFill>
          <a:ln w="31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8" name="Tabulk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17411"/>
              </p:ext>
            </p:extLst>
          </p:nvPr>
        </p:nvGraphicFramePr>
        <p:xfrm>
          <a:off x="82648" y="3352800"/>
          <a:ext cx="5715000" cy="31051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33600"/>
                <a:gridCol w="3581400"/>
              </a:tblGrid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Atributy</a:t>
                      </a:r>
                      <a:r>
                        <a:rPr lang="cs-CZ" sz="1600" baseline="0" dirty="0" smtClean="0"/>
                        <a:t> produktu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Hodnota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Kód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01475200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Název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 smtClean="0">
                          <a:solidFill>
                            <a:schemeClr val="tx1"/>
                          </a:solidFill>
                        </a:rPr>
                        <a:t>Roundup®</a:t>
                      </a:r>
                      <a:endParaRPr lang="cs-CZ" sz="1600" u="non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Typ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herbicid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Výrobce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MONSANTO®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URL na registr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sng" dirty="0" smtClean="0">
                          <a:solidFill>
                            <a:schemeClr val="accent6"/>
                          </a:solidFill>
                        </a:rPr>
                        <a:t>http://agro-register.cz/?1475</a:t>
                      </a:r>
                      <a:endParaRPr lang="cs-CZ" sz="1600" u="sng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Bezpečnostní instrukce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Oční kontakt: na základě toxikologických studií může způsobit</a:t>
                      </a: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</a:rPr>
                        <a:t> bolest očí, jejich zarudnutí a slzení.</a:t>
                      </a:r>
                      <a:endParaRPr lang="en-US" sz="16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Volný tvar 19"/>
          <p:cNvSpPr/>
          <p:nvPr/>
        </p:nvSpPr>
        <p:spPr>
          <a:xfrm>
            <a:off x="6020974" y="5406887"/>
            <a:ext cx="1219200" cy="1304443"/>
          </a:xfrm>
          <a:custGeom>
            <a:avLst/>
            <a:gdLst>
              <a:gd name="connsiteX0" fmla="*/ 947942 w 1669646"/>
              <a:gd name="connsiteY0" fmla="*/ 59635 h 1348249"/>
              <a:gd name="connsiteX1" fmla="*/ 132933 w 1669646"/>
              <a:gd name="connsiteY1" fmla="*/ 188843 h 1348249"/>
              <a:gd name="connsiteX2" fmla="*/ 73298 w 1669646"/>
              <a:gd name="connsiteY2" fmla="*/ 1152939 h 1348249"/>
              <a:gd name="connsiteX3" fmla="*/ 858490 w 1669646"/>
              <a:gd name="connsiteY3" fmla="*/ 1272209 h 1348249"/>
              <a:gd name="connsiteX4" fmla="*/ 1633742 w 1669646"/>
              <a:gd name="connsiteY4" fmla="*/ 1272209 h 1348249"/>
              <a:gd name="connsiteX5" fmla="*/ 1484655 w 1669646"/>
              <a:gd name="connsiteY5" fmla="*/ 308113 h 1348249"/>
              <a:gd name="connsiteX6" fmla="*/ 987698 w 1669646"/>
              <a:gd name="connsiteY6" fmla="*/ 0 h 1348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9646" h="1348249">
                <a:moveTo>
                  <a:pt x="947942" y="59635"/>
                </a:moveTo>
                <a:cubicBezTo>
                  <a:pt x="613324" y="33130"/>
                  <a:pt x="278707" y="6626"/>
                  <a:pt x="132933" y="188843"/>
                </a:cubicBezTo>
                <a:cubicBezTo>
                  <a:pt x="-12841" y="371060"/>
                  <a:pt x="-47628" y="972378"/>
                  <a:pt x="73298" y="1152939"/>
                </a:cubicBezTo>
                <a:cubicBezTo>
                  <a:pt x="194224" y="1333500"/>
                  <a:pt x="598416" y="1252331"/>
                  <a:pt x="858490" y="1272209"/>
                </a:cubicBezTo>
                <a:cubicBezTo>
                  <a:pt x="1118564" y="1292087"/>
                  <a:pt x="1529381" y="1432892"/>
                  <a:pt x="1633742" y="1272209"/>
                </a:cubicBezTo>
                <a:cubicBezTo>
                  <a:pt x="1738103" y="1111526"/>
                  <a:pt x="1592329" y="520148"/>
                  <a:pt x="1484655" y="308113"/>
                </a:cubicBezTo>
                <a:cubicBezTo>
                  <a:pt x="1376981" y="96078"/>
                  <a:pt x="1182339" y="48039"/>
                  <a:pt x="987698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Jednotný datový model FOODIE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52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Atos Theme</Template>
  <TotalTime>503</TotalTime>
  <Words>909</Words>
  <Application>Microsoft Office PowerPoint</Application>
  <PresentationFormat>Předvádění na obrazovce (4:3)</PresentationFormat>
  <Paragraphs>197</Paragraphs>
  <Slides>24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Arial</vt:lpstr>
      <vt:lpstr>Calibri</vt:lpstr>
      <vt:lpstr>Cambria Math</vt:lpstr>
      <vt:lpstr>Verdana</vt:lpstr>
      <vt:lpstr>Wingdings</vt:lpstr>
      <vt:lpstr>Office Theme</vt:lpstr>
      <vt:lpstr>Prezentace aplikace PowerPoint</vt:lpstr>
      <vt:lpstr>Terminologie</vt:lpstr>
      <vt:lpstr>Obsah</vt:lpstr>
      <vt:lpstr>O projektu</vt:lpstr>
      <vt:lpstr>Motivace</vt:lpstr>
      <vt:lpstr>FOODIE platforma – národní portál</vt:lpstr>
      <vt:lpstr>Uživatelské požadavky</vt:lpstr>
      <vt:lpstr>Jednotný datový model FOODIE</vt:lpstr>
      <vt:lpstr>Jednotný datový model FOODIE</vt:lpstr>
      <vt:lpstr>Český portál FOODIE</vt:lpstr>
      <vt:lpstr>Podkladová mapa</vt:lpstr>
      <vt:lpstr>Podkladová mapa</vt:lpstr>
      <vt:lpstr>Digitální katastr nemovitostí</vt:lpstr>
      <vt:lpstr>Digitální model reliéfu</vt:lpstr>
      <vt:lpstr>Registr půdy (LPIS)</vt:lpstr>
      <vt:lpstr>Plodiny na půdních blocích</vt:lpstr>
      <vt:lpstr>Pedologické charakteristiky</vt:lpstr>
      <vt:lpstr>Vodstvo</vt:lpstr>
      <vt:lpstr>Satelitní snímky</vt:lpstr>
      <vt:lpstr>Ukázka dat NDVI na portálu</vt:lpstr>
      <vt:lpstr>Výnosový potenciál</vt:lpstr>
      <vt:lpstr>Závěrem</vt:lpstr>
      <vt:lpstr>Nevýhody zemědělského geoinformačního portálu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Esbri Palomares, Miguel Angel</dc:creator>
  <cp:lastModifiedBy>Tom</cp:lastModifiedBy>
  <cp:revision>73</cp:revision>
  <dcterms:created xsi:type="dcterms:W3CDTF">2006-08-16T00:00:00Z</dcterms:created>
  <dcterms:modified xsi:type="dcterms:W3CDTF">2016-01-18T10:10:25Z</dcterms:modified>
</cp:coreProperties>
</file>