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73" r:id="rId12"/>
    <p:sldId id="274" r:id="rId13"/>
    <p:sldId id="279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2" r:id="rId24"/>
    <p:sldId id="291" r:id="rId25"/>
    <p:sldId id="293" r:id="rId26"/>
    <p:sldId id="294" r:id="rId27"/>
    <p:sldId id="295" r:id="rId28"/>
    <p:sldId id="296" r:id="rId29"/>
    <p:sldId id="298" r:id="rId30"/>
    <p:sldId id="297" r:id="rId31"/>
    <p:sldId id="299" r:id="rId32"/>
    <p:sldId id="302" r:id="rId33"/>
    <p:sldId id="304" r:id="rId34"/>
    <p:sldId id="303" r:id="rId35"/>
  </p:sldIdLst>
  <p:sldSz cx="9144000" cy="6858000" type="screen4x3"/>
  <p:notesSz cx="6858000" cy="9144000"/>
  <p:embeddedFontLst>
    <p:embeddedFont>
      <p:font typeface="Alfa Slab One" panose="020B0604020202020204" charset="-18"/>
      <p:regular r:id="rId37"/>
    </p:embeddedFont>
    <p:embeddedFont>
      <p:font typeface="Proxima Nova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07430D-68AA-4ED4-8F50-07B2760B9D23}">
  <a:tblStyle styleId="{DE07430D-68AA-4ED4-8F50-07B2760B9D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22f0005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422f0005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22f0005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22f0005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22f0005e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422f0005e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f10783c3b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f10783c3b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3f38d1c6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3f38d1c6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3f38d1c6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3f38d1c6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14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3f38d1c6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3f38d1c6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3f38d1c6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3f38d1c6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e1a1c0d8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e1a1c0d8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408e6c18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408e6c18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kdo nám s tím pomáhal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41edf4e4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41edf4e4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1edf4e4e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41edf4e4e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3668217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794633"/>
            <a:ext cx="8520600" cy="26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4221097"/>
            <a:ext cx="85206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557233"/>
            <a:ext cx="8520600" cy="2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4299000"/>
            <a:ext cx="85206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3307400"/>
            <a:ext cx="8114400" cy="326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8424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987833"/>
            <a:ext cx="2808000" cy="410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83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834132"/>
            <a:ext cx="4045200" cy="2069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3974834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56449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8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charvat@lesprojekt.cz" TargetMode="External"/><Relationship Id="rId2" Type="http://schemas.openxmlformats.org/officeDocument/2006/relationships/hyperlink" Target="https://atlas.kraj-lbc.cz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849120" y="4220550"/>
            <a:ext cx="6808055" cy="24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cs" b="1" dirty="0">
                <a:solidFill>
                  <a:srgbClr val="000000"/>
                </a:solidFill>
              </a:rPr>
              <a:t>Irena Košková</a:t>
            </a:r>
            <a:r>
              <a:rPr lang="en-US" b="1" dirty="0">
                <a:solidFill>
                  <a:srgbClr val="000000"/>
                </a:solidFill>
              </a:rPr>
              <a:t> ,</a:t>
            </a:r>
            <a:r>
              <a:rPr lang="cs" b="1" dirty="0">
                <a:solidFill>
                  <a:srgbClr val="000000"/>
                </a:solidFill>
              </a:rPr>
              <a:t>Krajský úřad Libereckého kraje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Dmitrij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Kožuch</a:t>
            </a:r>
            <a:r>
              <a:rPr lang="en-US" b="1" dirty="0">
                <a:solidFill>
                  <a:srgbClr val="000000"/>
                </a:solidFill>
              </a:rPr>
              <a:t> (Plan4all), Marek Šplíchal, Jiří Kvapil, Karel Charvát (Lesprojekt), Jan </a:t>
            </a:r>
            <a:r>
              <a:rPr lang="en-US" b="1" dirty="0" err="1">
                <a:solidFill>
                  <a:srgbClr val="000000"/>
                </a:solidFill>
              </a:rPr>
              <a:t>Vrobel</a:t>
            </a:r>
            <a:r>
              <a:rPr lang="en-US" b="1" dirty="0">
                <a:solidFill>
                  <a:srgbClr val="000000"/>
                </a:solidFill>
              </a:rPr>
              <a:t> (UHUL), Raitis Berzins (BOSC)</a:t>
            </a:r>
          </a:p>
          <a:p>
            <a:pPr marL="0" lvl="0" indent="0" algn="l"/>
            <a:endParaRPr lang="en-US" dirty="0">
              <a:solidFill>
                <a:srgbClr val="000000"/>
              </a:solidFill>
            </a:endParaRPr>
          </a:p>
          <a:p>
            <a:pPr marL="0" indent="0" algn="l"/>
            <a:r>
              <a:rPr lang="cs-CZ" sz="1600" dirty="0">
                <a:solidFill>
                  <a:srgbClr val="000000"/>
                </a:solidFill>
              </a:rPr>
              <a:t>„Velká a otevřená GI data a otevřený GI software pro potřeby chytrých regionů a měst, chytré dopravy a chytrého zemědělství“</a:t>
            </a:r>
            <a:r>
              <a:rPr lang="en-US" sz="1600" dirty="0">
                <a:solidFill>
                  <a:srgbClr val="000000"/>
                </a:solidFill>
              </a:rPr>
              <a:t> 2019</a:t>
            </a:r>
            <a:endParaRPr lang="cs-CZ" sz="1600" dirty="0">
              <a:solidFill>
                <a:srgbClr val="000000"/>
              </a:solidFill>
            </a:endParaRPr>
          </a:p>
          <a:p>
            <a:pPr marL="0" lvl="0" indent="0" algn="l"/>
            <a:endParaRPr lang="en-US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000000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r="27651"/>
          <a:stretch/>
        </p:blipFill>
        <p:spPr>
          <a:xfrm>
            <a:off x="2041650" y="3011000"/>
            <a:ext cx="6615525" cy="8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299925" y="1352561"/>
            <a:ext cx="5884500" cy="1344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5400" dirty="0">
                <a:latin typeface="Alfa Slab One"/>
                <a:ea typeface="Alfa Slab One"/>
                <a:cs typeface="Alfa Slab One"/>
                <a:sym typeface="Alfa Slab One"/>
              </a:rPr>
              <a:t>mapy a hry</a:t>
            </a:r>
            <a:endParaRPr sz="5400" dirty="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0715B4-D391-4E20-AB66-C33F27D0195E}"/>
              </a:ext>
            </a:extLst>
          </p:cNvPr>
          <p:cNvSpPr txBox="1"/>
          <p:nvPr/>
        </p:nvSpPr>
        <p:spPr>
          <a:xfrm>
            <a:off x="604092" y="-120919"/>
            <a:ext cx="79358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životního prostředí Libereckého kraje v roce II. </a:t>
            </a:r>
            <a:endParaRPr 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4B4149F-20DA-42F5-8C0D-DAA2D12A6FF8}"/>
              </a:ext>
            </a:extLst>
          </p:cNvPr>
          <p:cNvSpPr txBox="1"/>
          <p:nvPr/>
        </p:nvSpPr>
        <p:spPr>
          <a:xfrm>
            <a:off x="365760" y="2235200"/>
            <a:ext cx="8291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A </a:t>
            </a:r>
            <a:r>
              <a:rPr lang="en-US" sz="5400" dirty="0" err="1"/>
              <a:t>taky</a:t>
            </a:r>
            <a:r>
              <a:rPr lang="en-US" sz="5400" dirty="0"/>
              <a:t> </a:t>
            </a:r>
            <a:r>
              <a:rPr lang="en-US" sz="5400" dirty="0" err="1"/>
              <a:t>trochu</a:t>
            </a:r>
            <a:r>
              <a:rPr lang="en-US" sz="5400" dirty="0"/>
              <a:t> </a:t>
            </a:r>
            <a:r>
              <a:rPr lang="en-US" sz="5400" dirty="0" err="1"/>
              <a:t>technologie</a:t>
            </a:r>
            <a:endParaRPr lang="cs-CZ"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7150"/>
            <a:ext cx="759275" cy="575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025" y="303775"/>
            <a:ext cx="254317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9238" y="303775"/>
            <a:ext cx="397192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6027150" y="153775"/>
            <a:ext cx="28479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 b="1">
                <a:solidFill>
                  <a:srgbClr val="8AC300"/>
                </a:solidFill>
                <a:latin typeface="Proxima Nova"/>
                <a:ea typeface="Proxima Nova"/>
                <a:cs typeface="Proxima Nova"/>
                <a:sym typeface="Proxima Nova"/>
              </a:rPr>
              <a:t>AFORTI IT</a:t>
            </a:r>
            <a:endParaRPr sz="1600" b="1">
              <a:solidFill>
                <a:srgbClr val="8AC3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 b="1">
                <a:solidFill>
                  <a:srgbClr val="8AC300"/>
                </a:solidFill>
                <a:latin typeface="Proxima Nova"/>
                <a:ea typeface="Proxima Nova"/>
                <a:cs typeface="Proxima Nova"/>
                <a:sym typeface="Proxima Nova"/>
              </a:rPr>
              <a:t>Šumperk</a:t>
            </a:r>
            <a:endParaRPr sz="1600" b="1">
              <a:solidFill>
                <a:srgbClr val="8AC3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>
              <a:solidFill>
                <a:srgbClr val="FF572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9" name="Google Shape;179;p25"/>
          <p:cNvPicPr preferRelativeResize="0"/>
          <p:nvPr/>
        </p:nvPicPr>
        <p:blipFill rotWithShape="1">
          <a:blip r:embed="rId6">
            <a:alphaModFix/>
          </a:blip>
          <a:srcRect r="8332"/>
          <a:stretch/>
        </p:blipFill>
        <p:spPr>
          <a:xfrm>
            <a:off x="908400" y="1077450"/>
            <a:ext cx="7826400" cy="446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625" y="1077442"/>
            <a:ext cx="9143995" cy="513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5450" y="3089375"/>
            <a:ext cx="6519354" cy="353050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3625" y="1077451"/>
            <a:ext cx="10248397" cy="5758450"/>
          </a:xfrm>
          <a:prstGeom prst="rect">
            <a:avLst/>
          </a:prstGeom>
          <a:noFill/>
          <a:ln w="38100" cap="flat" cmpd="sng">
            <a:solidFill>
              <a:srgbClr val="18181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7150"/>
            <a:ext cx="759275" cy="575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974" y="220024"/>
            <a:ext cx="7620063" cy="6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">
            <a:off x="759275" y="1"/>
            <a:ext cx="8562626" cy="1343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6337">
            <a:off x="4716914" y="153126"/>
            <a:ext cx="3938672" cy="618102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7150"/>
            <a:ext cx="759275" cy="575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 rotWithShape="1">
          <a:blip r:embed="rId4">
            <a:alphaModFix/>
          </a:blip>
          <a:srcRect l="1710"/>
          <a:stretch/>
        </p:blipFill>
        <p:spPr>
          <a:xfrm>
            <a:off x="761975" y="1031525"/>
            <a:ext cx="10174102" cy="582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975" y="1031515"/>
            <a:ext cx="9144000" cy="595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 rotWithShape="1">
          <a:blip r:embed="rId6">
            <a:alphaModFix/>
          </a:blip>
          <a:srcRect l="2439"/>
          <a:stretch/>
        </p:blipFill>
        <p:spPr>
          <a:xfrm>
            <a:off x="759275" y="1031525"/>
            <a:ext cx="9344550" cy="582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974" y="220024"/>
            <a:ext cx="7620063" cy="6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775" y="787275"/>
            <a:ext cx="8276201" cy="492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7FEB0-4A6A-4B7A-B91D-BDE552959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teď trochu technologie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3EBBEB-1263-4D08-9ED4-75A1A9CE9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sz="4400" dirty="0" err="1"/>
              <a:t>Liferay</a:t>
            </a:r>
            <a:endParaRPr lang="cs-CZ" sz="4400" dirty="0"/>
          </a:p>
          <a:p>
            <a:r>
              <a:rPr lang="cs-CZ" sz="4400" dirty="0" err="1"/>
              <a:t>HSLayers</a:t>
            </a:r>
            <a:r>
              <a:rPr lang="cs-CZ" sz="4400" dirty="0"/>
              <a:t> NG</a:t>
            </a:r>
          </a:p>
          <a:p>
            <a:endParaRPr lang="cs-CZ" sz="4400" dirty="0"/>
          </a:p>
          <a:p>
            <a:r>
              <a:rPr lang="cs-CZ" sz="4400" dirty="0"/>
              <a:t>A někde hodně vzadu Micka</a:t>
            </a:r>
          </a:p>
        </p:txBody>
      </p:sp>
    </p:spTree>
    <p:extLst>
      <p:ext uri="{BB962C8B-B14F-4D97-AF65-F5344CB8AC3E}">
        <p14:creationId xmlns:p14="http://schemas.microsoft.com/office/powerpoint/2010/main" val="383355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Co jsou vlastně </a:t>
            </a:r>
            <a:r>
              <a:rPr lang="cs-CZ" sz="3200" dirty="0" err="1"/>
              <a:t>HSLayers</a:t>
            </a:r>
            <a:r>
              <a:rPr lang="cs-CZ" sz="3200" dirty="0"/>
              <a:t> NG</a:t>
            </a:r>
            <a:br>
              <a:rPr lang="cs-CZ" sz="3200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540B5E-4E70-48DB-A01D-E24659B29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/>
              <a:t>Vizualizační klient</a:t>
            </a:r>
          </a:p>
          <a:p>
            <a:r>
              <a:rPr lang="cs-CZ" sz="2800" dirty="0"/>
              <a:t>Mapový katalog</a:t>
            </a:r>
          </a:p>
          <a:p>
            <a:r>
              <a:rPr lang="cs-CZ" sz="2800" dirty="0"/>
              <a:t>Nástroj  pro tvorbu mapových kompozic – „</a:t>
            </a:r>
            <a:r>
              <a:rPr lang="cs-CZ" sz="2800" b="1" dirty="0"/>
              <a:t>Tematických map</a:t>
            </a:r>
            <a:r>
              <a:rPr lang="cs-CZ" sz="2800" dirty="0"/>
              <a:t>“</a:t>
            </a:r>
          </a:p>
          <a:p>
            <a:r>
              <a:rPr lang="cs-CZ" sz="2800" dirty="0"/>
              <a:t>Nástroj pro vyhledávání </a:t>
            </a:r>
            <a:r>
              <a:rPr lang="cs-CZ" sz="2800" b="1" dirty="0"/>
              <a:t>Tematických map</a:t>
            </a:r>
            <a:r>
              <a:rPr lang="cs-CZ" sz="2800" dirty="0"/>
              <a:t>“</a:t>
            </a:r>
          </a:p>
          <a:p>
            <a:r>
              <a:rPr lang="cs-CZ" sz="2800" dirty="0"/>
              <a:t>Nástroj pro sdílení „</a:t>
            </a:r>
            <a:r>
              <a:rPr lang="cs-CZ" sz="2800" b="1" dirty="0"/>
              <a:t>Tematických Map</a:t>
            </a:r>
            <a:r>
              <a:rPr lang="cs-CZ" sz="2800" dirty="0"/>
              <a:t>“</a:t>
            </a:r>
          </a:p>
          <a:p>
            <a:r>
              <a:rPr lang="cs-CZ" sz="2800" dirty="0"/>
              <a:t>Funkce „</a:t>
            </a:r>
            <a:r>
              <a:rPr lang="cs-CZ" sz="2800" b="1" dirty="0" err="1"/>
              <a:t>Embeded</a:t>
            </a:r>
            <a:r>
              <a:rPr lang="cs-CZ" sz="2800" dirty="0"/>
              <a:t>“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Jedná se v podstatě o základ „Mapového Sociálního Prostoru“</a:t>
            </a:r>
          </a:p>
        </p:txBody>
      </p:sp>
    </p:spTree>
    <p:extLst>
      <p:ext uri="{BB962C8B-B14F-4D97-AF65-F5344CB8AC3E}">
        <p14:creationId xmlns:p14="http://schemas.microsoft.com/office/powerpoint/2010/main" val="3677703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Co jsou vlastně </a:t>
            </a:r>
            <a:r>
              <a:rPr lang="cs-CZ" sz="3200" dirty="0" err="1"/>
              <a:t>HSLayers</a:t>
            </a:r>
            <a:r>
              <a:rPr lang="cs-CZ" sz="3200" dirty="0"/>
              <a:t> NG</a:t>
            </a:r>
            <a:br>
              <a:rPr lang="cs-CZ" sz="3200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D05FC0-BFEF-4BCF-B969-484F023FC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052"/>
            <a:ext cx="9144000" cy="4780375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540B5E-4E70-48DB-A01D-E24659B29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81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Co jsou vlastně </a:t>
            </a:r>
            <a:r>
              <a:rPr lang="cs-CZ" sz="3200" dirty="0" err="1"/>
              <a:t>HSLayers</a:t>
            </a:r>
            <a:r>
              <a:rPr lang="cs-CZ" sz="3200" dirty="0"/>
              <a:t> NG</a:t>
            </a:r>
            <a:br>
              <a:rPr lang="cs-CZ" sz="3200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FE8975-4B6D-4CE9-BBB9-CDF765E25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867"/>
            <a:ext cx="9144000" cy="4720584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540B5E-4E70-48DB-A01D-E24659B29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39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Co jsou vlastně </a:t>
            </a:r>
            <a:r>
              <a:rPr lang="cs-CZ" sz="3200" dirty="0" err="1"/>
              <a:t>HSLayers</a:t>
            </a:r>
            <a:r>
              <a:rPr lang="cs-CZ" sz="3200" dirty="0"/>
              <a:t> NG</a:t>
            </a:r>
            <a:br>
              <a:rPr lang="cs-CZ" sz="3200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E11576-5BE6-473A-8B30-3792C91A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867"/>
            <a:ext cx="9144000" cy="47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3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Co jsou vlastně </a:t>
            </a:r>
            <a:r>
              <a:rPr lang="cs-CZ" sz="3200" dirty="0" err="1"/>
              <a:t>HSLayers</a:t>
            </a:r>
            <a:r>
              <a:rPr lang="cs-CZ" sz="3200" dirty="0"/>
              <a:t> NG</a:t>
            </a:r>
            <a:br>
              <a:rPr lang="cs-CZ" sz="3200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CFDC112-54B2-4AC3-B1B5-F625A0369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928"/>
            <a:ext cx="9144000" cy="469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7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7600" y="4694975"/>
            <a:ext cx="171450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114375" y="161625"/>
            <a:ext cx="5884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latin typeface="Alfa Slab One"/>
                <a:ea typeface="Alfa Slab One"/>
                <a:cs typeface="Alfa Slab One"/>
                <a:sym typeface="Alfa Slab One"/>
              </a:rPr>
              <a:t>mapy a hry</a:t>
            </a:r>
            <a:endParaRPr sz="60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981950" y="2978175"/>
            <a:ext cx="6637800" cy="23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… proč mapy?</a:t>
            </a:r>
            <a:endParaRPr sz="6000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… a proč hry?</a:t>
            </a:r>
            <a:endParaRPr sz="6000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Co jsou vlastně </a:t>
            </a:r>
            <a:r>
              <a:rPr lang="cs-CZ" sz="3200" dirty="0" err="1"/>
              <a:t>HSLayers</a:t>
            </a:r>
            <a:r>
              <a:rPr lang="cs-CZ" sz="3200" dirty="0"/>
              <a:t> NG</a:t>
            </a:r>
            <a:br>
              <a:rPr lang="cs-CZ" sz="3200" dirty="0"/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C748690-8EA4-4252-8147-9C9F99BC1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669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11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Co jsou vlastně </a:t>
            </a:r>
            <a:r>
              <a:rPr lang="cs-CZ" sz="3200" dirty="0" err="1"/>
              <a:t>HSLayers</a:t>
            </a:r>
            <a:r>
              <a:rPr lang="cs-CZ" sz="3200" dirty="0"/>
              <a:t> NG</a:t>
            </a:r>
            <a:br>
              <a:rPr lang="cs-CZ" sz="3200" dirty="0"/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7BD34A0-6214-4E5F-9605-3CF6E2C74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867"/>
            <a:ext cx="9144000" cy="472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05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Co jsou vlastně </a:t>
            </a:r>
            <a:r>
              <a:rPr lang="cs-CZ" sz="3200" dirty="0" err="1"/>
              <a:t>HSLayers</a:t>
            </a:r>
            <a:r>
              <a:rPr lang="cs-CZ" sz="3200" dirty="0"/>
              <a:t> NG</a:t>
            </a:r>
            <a:br>
              <a:rPr lang="cs-CZ" sz="3200" dirty="0"/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61FB41-2A43-4912-A4AD-717B3B8C6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867"/>
            <a:ext cx="9144000" cy="47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97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Co jsou vlastně </a:t>
            </a:r>
            <a:r>
              <a:rPr lang="cs-CZ" sz="3200" dirty="0" err="1"/>
              <a:t>HSLayers</a:t>
            </a:r>
            <a:r>
              <a:rPr lang="cs-CZ" sz="3200" dirty="0"/>
              <a:t> NG</a:t>
            </a:r>
            <a:br>
              <a:rPr lang="cs-CZ" sz="3200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E1BF5B-C2D8-4358-A472-95441DBCA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867"/>
            <a:ext cx="9144000" cy="47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08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Co jsou vlastně </a:t>
            </a:r>
            <a:r>
              <a:rPr lang="cs-CZ" sz="3200" dirty="0" err="1"/>
              <a:t>HSLayers</a:t>
            </a:r>
            <a:r>
              <a:rPr lang="cs-CZ" sz="3200" dirty="0"/>
              <a:t> NG</a:t>
            </a:r>
            <a:br>
              <a:rPr lang="cs-CZ" sz="3200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939841-FFC9-4618-AA44-4CD5C9AF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6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13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05FDB-836F-4118-8C71-490F0D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A jdeme dál</a:t>
            </a:r>
            <a:br>
              <a:rPr lang="cs-CZ" sz="3200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0BD906-6640-44F0-B2F3-F76D32F11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588"/>
            <a:ext cx="9144000" cy="47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36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02C22-A1CF-4E15-85AF-BBD80E2A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Stačí se vám dívat na mapy na portále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030E94-3E51-4C50-9C5F-AF6882B69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6600" b="1" dirty="0">
                <a:solidFill>
                  <a:srgbClr val="FF0000"/>
                </a:solidFill>
              </a:rPr>
              <a:t>Jsem si jist že ne</a:t>
            </a:r>
          </a:p>
        </p:txBody>
      </p:sp>
    </p:spTree>
    <p:extLst>
      <p:ext uri="{BB962C8B-B14F-4D97-AF65-F5344CB8AC3E}">
        <p14:creationId xmlns:p14="http://schemas.microsoft.com/office/powerpoint/2010/main" val="78095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DAAA7-3A0E-49F3-A73B-36C2D829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Tak tedy „</a:t>
            </a:r>
            <a:r>
              <a:rPr lang="cs-CZ" dirty="0" err="1"/>
              <a:t>Emebeded</a:t>
            </a:r>
            <a:r>
              <a:rPr lang="cs-CZ" dirty="0"/>
              <a:t>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77992F-BED4-44A9-84FA-38A5BDAB7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379"/>
            <a:ext cx="9144000" cy="4756454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FE4556-E003-41A0-AB23-6F75D1FF1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8281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02C22-A1CF-4E15-85AF-BBD80E2A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 vám to ještě málo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030E94-3E51-4C50-9C5F-AF6882B69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6600" b="1" dirty="0">
                <a:solidFill>
                  <a:srgbClr val="FF0000"/>
                </a:solidFill>
              </a:rPr>
              <a:t>Určitě ano</a:t>
            </a:r>
          </a:p>
        </p:txBody>
      </p:sp>
    </p:spTree>
    <p:extLst>
      <p:ext uri="{BB962C8B-B14F-4D97-AF65-F5344CB8AC3E}">
        <p14:creationId xmlns:p14="http://schemas.microsoft.com/office/powerpoint/2010/main" val="23668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02C22-A1CF-4E15-85AF-BBD80E2A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Tak jedeme ještě dál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030E94-3E51-4C50-9C5F-AF6882B69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6600" b="1" dirty="0">
                <a:solidFill>
                  <a:srgbClr val="FF0000"/>
                </a:solidFill>
              </a:rPr>
              <a:t>Znáte QGIS</a:t>
            </a:r>
          </a:p>
        </p:txBody>
      </p:sp>
    </p:spTree>
    <p:extLst>
      <p:ext uri="{BB962C8B-B14F-4D97-AF65-F5344CB8AC3E}">
        <p14:creationId xmlns:p14="http://schemas.microsoft.com/office/powerpoint/2010/main" val="17020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7600" y="4694975"/>
            <a:ext cx="171450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114375" y="161625"/>
            <a:ext cx="5884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latin typeface="Alfa Slab One"/>
                <a:ea typeface="Alfa Slab One"/>
                <a:cs typeface="Alfa Slab One"/>
                <a:sym typeface="Alfa Slab One"/>
              </a:rPr>
              <a:t>mapy a hry</a:t>
            </a:r>
            <a:endParaRPr sz="60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981950" y="2978175"/>
            <a:ext cx="6637800" cy="23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 dirty="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… </a:t>
            </a:r>
            <a:r>
              <a:rPr lang="en-US" sz="6000" dirty="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a pro</a:t>
            </a:r>
            <a:r>
              <a:rPr lang="cs-CZ" sz="6000" dirty="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č technologie</a:t>
            </a:r>
            <a:r>
              <a:rPr lang="cs" sz="6000" dirty="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?</a:t>
            </a:r>
            <a:endParaRPr sz="6000" dirty="0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  <p:extLst>
      <p:ext uri="{BB962C8B-B14F-4D97-AF65-F5344CB8AC3E}">
        <p14:creationId xmlns:p14="http://schemas.microsoft.com/office/powerpoint/2010/main" val="258119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6C55F-A216-4FE2-9215-FCC0BC7B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Poznáváte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B3482-EC9E-4CCD-8EAB-956E72F51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71" y="1506153"/>
            <a:ext cx="5775711" cy="515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7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BD42B-1B47-414E-BB56-A42DFC591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ejhle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F478CC-CB1C-49FD-A3E7-2FF11B8B9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598272-6011-44C4-B03A-839589BB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5844"/>
            <a:ext cx="9144000" cy="459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50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02C22-A1CF-4E15-85AF-BBD80E2A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chystáme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030E94-3E51-4C50-9C5F-AF6882B69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6600" b="1" dirty="0">
                <a:solidFill>
                  <a:srgbClr val="FF0000"/>
                </a:solidFill>
              </a:rPr>
              <a:t>3D/4D</a:t>
            </a:r>
          </a:p>
          <a:p>
            <a:r>
              <a:rPr lang="cs-CZ" sz="6600" b="1" dirty="0">
                <a:solidFill>
                  <a:srgbClr val="FF0000"/>
                </a:solidFill>
              </a:rPr>
              <a:t>QGIS jako nástroj tvorby map pro portál</a:t>
            </a:r>
          </a:p>
        </p:txBody>
      </p:sp>
    </p:spTree>
    <p:extLst>
      <p:ext uri="{BB962C8B-B14F-4D97-AF65-F5344CB8AC3E}">
        <p14:creationId xmlns:p14="http://schemas.microsoft.com/office/powerpoint/2010/main" val="1956652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617A9-EA02-4081-AF05-AD9BF0CDF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Začínáme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C3F415-BCF8-4F25-AA9F-2B89ED198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634"/>
            <a:ext cx="9144000" cy="4636732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1DE2F31-9B6F-44F6-A1C7-95BFF83BB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0597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B2C98-F5DA-4DC2-B0B5-2BEDCC7C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Neshledanou za rok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4AC4D2-4D8D-429A-8366-FB043F8F8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4800" b="1" dirty="0">
                <a:solidFill>
                  <a:srgbClr val="FF0000"/>
                </a:solidFill>
                <a:hlinkClick r:id="rId2"/>
              </a:rPr>
              <a:t>https://atlas.kraj-lbc.cz</a:t>
            </a:r>
            <a:r>
              <a:rPr lang="cs-CZ" sz="48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sz="4800" b="1" dirty="0" err="1">
                <a:solidFill>
                  <a:srgbClr val="FF0000"/>
                </a:solidFill>
                <a:hlinkClick r:id="rId3"/>
              </a:rPr>
              <a:t>charvat</a:t>
            </a:r>
            <a:r>
              <a:rPr lang="en-US" sz="4800" b="1" dirty="0">
                <a:solidFill>
                  <a:srgbClr val="FF0000"/>
                </a:solidFill>
                <a:hlinkClick r:id="rId3"/>
              </a:rPr>
              <a:t>@lesprojekt.cz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2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9625" y="451738"/>
            <a:ext cx="171450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2114375" y="161625"/>
            <a:ext cx="5884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latin typeface="Alfa Slab One"/>
                <a:ea typeface="Alfa Slab One"/>
                <a:cs typeface="Alfa Slab One"/>
                <a:sym typeface="Alfa Slab One"/>
              </a:rPr>
              <a:t>mapy a hry</a:t>
            </a:r>
            <a:endParaRPr sz="60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1013275" y="1612450"/>
            <a:ext cx="3358500" cy="2085300"/>
          </a:xfrm>
          <a:prstGeom prst="rect">
            <a:avLst/>
          </a:prstGeom>
          <a:solidFill>
            <a:srgbClr val="9FC5E8"/>
          </a:solidFill>
          <a:ln w="762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Příprava map,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kartografie</a:t>
            </a:r>
            <a:endParaRPr sz="3000" b="1"/>
          </a:p>
        </p:txBody>
      </p:sp>
      <p:sp>
        <p:nvSpPr>
          <p:cNvPr id="73" name="Google Shape;73;p15"/>
          <p:cNvSpPr/>
          <p:nvPr/>
        </p:nvSpPr>
        <p:spPr>
          <a:xfrm>
            <a:off x="1013275" y="3990450"/>
            <a:ext cx="3358500" cy="2085300"/>
          </a:xfrm>
          <a:prstGeom prst="rect">
            <a:avLst/>
          </a:prstGeom>
          <a:solidFill>
            <a:srgbClr val="9FC5E8"/>
          </a:solidFill>
          <a:ln w="762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Povodňový portál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Libereckého 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kraje</a:t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4703900" y="1612500"/>
            <a:ext cx="3358500" cy="2085300"/>
          </a:xfrm>
          <a:prstGeom prst="rect">
            <a:avLst/>
          </a:prstGeom>
          <a:solidFill>
            <a:srgbClr val="9FC5E8"/>
          </a:solidFill>
          <a:ln w="762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Geoportál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Libereckého 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kraje</a:t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4703800" y="3990500"/>
            <a:ext cx="3358500" cy="2085300"/>
          </a:xfrm>
          <a:prstGeom prst="rect">
            <a:avLst/>
          </a:prstGeom>
          <a:solidFill>
            <a:srgbClr val="C9D144"/>
          </a:solidFill>
          <a:ln w="762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Atlas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Libereckého 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/>
              <a:t>kraje</a:t>
            </a:r>
            <a:endParaRPr sz="30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2114375" y="85425"/>
            <a:ext cx="5884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latin typeface="Alfa Slab One"/>
                <a:ea typeface="Alfa Slab One"/>
                <a:cs typeface="Alfa Slab One"/>
                <a:sym typeface="Alfa Slab One"/>
              </a:rPr>
              <a:t>mapy a hry</a:t>
            </a:r>
            <a:endParaRPr sz="60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4800"/>
            <a:ext cx="9144000" cy="1289914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6748025" y="4342629"/>
            <a:ext cx="2293850" cy="229375"/>
          </a:xfrm>
          <a:custGeom>
            <a:avLst/>
            <a:gdLst/>
            <a:ahLst/>
            <a:cxnLst/>
            <a:rect l="l" t="t" r="r" b="b"/>
            <a:pathLst>
              <a:path w="91754" h="9175" extrusionOk="0">
                <a:moveTo>
                  <a:pt x="0" y="9175"/>
                </a:moveTo>
                <a:cubicBezTo>
                  <a:pt x="6911" y="4566"/>
                  <a:pt x="15914" y="3859"/>
                  <a:pt x="24195" y="3205"/>
                </a:cubicBezTo>
                <a:cubicBezTo>
                  <a:pt x="39788" y="1973"/>
                  <a:pt x="55383" y="622"/>
                  <a:pt x="71015" y="62"/>
                </a:cubicBezTo>
                <a:cubicBezTo>
                  <a:pt x="77924" y="-185"/>
                  <a:pt x="85194" y="2561"/>
                  <a:pt x="91754" y="377"/>
                </a:cubicBezTo>
              </a:path>
            </a:pathLst>
          </a:custGeom>
          <a:noFill/>
          <a:ln w="1143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Google Shape;83;p16"/>
          <p:cNvSpPr/>
          <p:nvPr/>
        </p:nvSpPr>
        <p:spPr>
          <a:xfrm rot="521790">
            <a:off x="6797377" y="4987847"/>
            <a:ext cx="2293843" cy="229374"/>
          </a:xfrm>
          <a:custGeom>
            <a:avLst/>
            <a:gdLst/>
            <a:ahLst/>
            <a:cxnLst/>
            <a:rect l="l" t="t" r="r" b="b"/>
            <a:pathLst>
              <a:path w="91754" h="9175" extrusionOk="0">
                <a:moveTo>
                  <a:pt x="0" y="9175"/>
                </a:moveTo>
                <a:cubicBezTo>
                  <a:pt x="6911" y="4566"/>
                  <a:pt x="15914" y="3859"/>
                  <a:pt x="24195" y="3205"/>
                </a:cubicBezTo>
                <a:cubicBezTo>
                  <a:pt x="39788" y="1973"/>
                  <a:pt x="55383" y="622"/>
                  <a:pt x="71015" y="62"/>
                </a:cubicBezTo>
                <a:cubicBezTo>
                  <a:pt x="77924" y="-185"/>
                  <a:pt x="85194" y="2561"/>
                  <a:pt x="91754" y="377"/>
                </a:cubicBezTo>
              </a:path>
            </a:pathLst>
          </a:custGeom>
          <a:noFill/>
          <a:ln w="1143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Google Shape;84;p16"/>
          <p:cNvSpPr/>
          <p:nvPr/>
        </p:nvSpPr>
        <p:spPr>
          <a:xfrm>
            <a:off x="141425" y="5159954"/>
            <a:ext cx="2293850" cy="229375"/>
          </a:xfrm>
          <a:custGeom>
            <a:avLst/>
            <a:gdLst/>
            <a:ahLst/>
            <a:cxnLst/>
            <a:rect l="l" t="t" r="r" b="b"/>
            <a:pathLst>
              <a:path w="91754" h="9175" extrusionOk="0">
                <a:moveTo>
                  <a:pt x="0" y="9175"/>
                </a:moveTo>
                <a:cubicBezTo>
                  <a:pt x="6911" y="4566"/>
                  <a:pt x="15914" y="3859"/>
                  <a:pt x="24195" y="3205"/>
                </a:cubicBezTo>
                <a:cubicBezTo>
                  <a:pt x="39788" y="1973"/>
                  <a:pt x="55383" y="622"/>
                  <a:pt x="71015" y="62"/>
                </a:cubicBezTo>
                <a:cubicBezTo>
                  <a:pt x="77924" y="-185"/>
                  <a:pt x="85194" y="2561"/>
                  <a:pt x="91754" y="377"/>
                </a:cubicBezTo>
              </a:path>
            </a:pathLst>
          </a:custGeom>
          <a:noFill/>
          <a:ln w="1143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Google Shape;85;p16"/>
          <p:cNvSpPr/>
          <p:nvPr/>
        </p:nvSpPr>
        <p:spPr>
          <a:xfrm rot="-4709875">
            <a:off x="3145230" y="665527"/>
            <a:ext cx="2293809" cy="229371"/>
          </a:xfrm>
          <a:custGeom>
            <a:avLst/>
            <a:gdLst/>
            <a:ahLst/>
            <a:cxnLst/>
            <a:rect l="l" t="t" r="r" b="b"/>
            <a:pathLst>
              <a:path w="91754" h="9175" extrusionOk="0">
                <a:moveTo>
                  <a:pt x="0" y="9175"/>
                </a:moveTo>
                <a:cubicBezTo>
                  <a:pt x="6911" y="4566"/>
                  <a:pt x="15914" y="3859"/>
                  <a:pt x="24195" y="3205"/>
                </a:cubicBezTo>
                <a:cubicBezTo>
                  <a:pt x="39788" y="1973"/>
                  <a:pt x="55383" y="622"/>
                  <a:pt x="71015" y="62"/>
                </a:cubicBezTo>
                <a:cubicBezTo>
                  <a:pt x="77924" y="-185"/>
                  <a:pt x="85194" y="2561"/>
                  <a:pt x="91754" y="377"/>
                </a:cubicBezTo>
              </a:path>
            </a:pathLst>
          </a:custGeom>
          <a:noFill/>
          <a:ln w="1143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150" y="871250"/>
            <a:ext cx="8228172" cy="587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6939">
            <a:off x="3824551" y="3428394"/>
            <a:ext cx="5504549" cy="32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1100026"/>
            <a:ext cx="928793" cy="43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849" y="244224"/>
            <a:ext cx="8261126" cy="7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49" y="244224"/>
            <a:ext cx="8261126" cy="7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839650"/>
            <a:ext cx="694625" cy="58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000" y="1093450"/>
            <a:ext cx="8839825" cy="576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000" y="1093452"/>
            <a:ext cx="9143999" cy="581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000" y="839650"/>
            <a:ext cx="8941851" cy="60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000" y="888575"/>
            <a:ext cx="9144000" cy="6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5000" y="888575"/>
            <a:ext cx="9144000" cy="668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8"/>
          <p:cNvGrpSpPr/>
          <p:nvPr/>
        </p:nvGrpSpPr>
        <p:grpSpPr>
          <a:xfrm rot="-1270420">
            <a:off x="879067" y="3462653"/>
            <a:ext cx="6427570" cy="772333"/>
            <a:chOff x="890475" y="3457350"/>
            <a:chExt cx="6427500" cy="772325"/>
          </a:xfrm>
        </p:grpSpPr>
        <p:sp>
          <p:nvSpPr>
            <p:cNvPr id="106" name="Google Shape;106;p18"/>
            <p:cNvSpPr/>
            <p:nvPr/>
          </p:nvSpPr>
          <p:spPr>
            <a:xfrm>
              <a:off x="890475" y="3457350"/>
              <a:ext cx="6427500" cy="691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8"/>
            <p:cNvSpPr txBox="1"/>
            <p:nvPr/>
          </p:nvSpPr>
          <p:spPr>
            <a:xfrm>
              <a:off x="1984400" y="3467975"/>
              <a:ext cx="5061300" cy="7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" sz="3600" b="1"/>
                <a:t>http://atlas.kraj-lbc.cz</a:t>
              </a:r>
              <a:endParaRPr sz="3600" b="1"/>
            </a:p>
          </p:txBody>
        </p:sp>
        <p:pic>
          <p:nvPicPr>
            <p:cNvPr id="108" name="Google Shape;108;p1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85157" y="3518750"/>
              <a:ext cx="599243" cy="630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051925"/>
            <a:ext cx="9362481" cy="526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9250" y="219075"/>
            <a:ext cx="570547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51926"/>
            <a:ext cx="10369453" cy="582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7150"/>
            <a:ext cx="759275" cy="57584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1" name="Google Shape;121;p20"/>
          <p:cNvGraphicFramePr/>
          <p:nvPr/>
        </p:nvGraphicFramePr>
        <p:xfrm>
          <a:off x="1336950" y="1346825"/>
          <a:ext cx="7239000" cy="4892518"/>
        </p:xfrm>
        <a:graphic>
          <a:graphicData uri="http://schemas.openxmlformats.org/drawingml/2006/table">
            <a:tbl>
              <a:tblPr>
                <a:noFill/>
                <a:tableStyleId>{DE07430D-68AA-4ED4-8F50-07B2760B9D23}</a:tableStyleId>
              </a:tblPr>
              <a:tblGrid>
                <a:gridCol w="339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425">
                <a:tc>
                  <a:txBody>
                    <a:bodyPr/>
                    <a:lstStyle/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Aforti IT - 3D Johny Šumperk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Bohemia Interactive Praha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ESERO CZ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Geografická služba Armády ČR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Google - vývojové centrum Curych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Gymnázium F.X.Šaldy Liberec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Gymnázium a SOPŠ Jeronýmova Liberec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Junák - svaz skautů a skautek Liberec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Krajská vědecká knihovna Liberec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Severočeské muzeum Liberec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Střední uměleckoprůmyslová škola sklářská Železný Brod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Střední škola vodohospodářská a rybářská Třeboň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Střevlik - středisko ekologické výchovy Hejnice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Univerzita J.E.Purkyně Ústí nad Labem</a:t>
                      </a:r>
                      <a:endParaRPr sz="1600"/>
                    </a:p>
                    <a:p>
                      <a:pPr marL="457200" marR="5715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cs" sz="1600"/>
                        <a:t>ZOO Liberec</a:t>
                      </a:r>
                      <a:endParaRPr sz="1600"/>
                    </a:p>
                    <a:p>
                      <a:pPr marL="457200" marR="57150" lvl="0" indent="0" algn="l" rtl="0">
                        <a:lnSpc>
                          <a:spcPct val="15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388" y="251813"/>
            <a:ext cx="7553325" cy="6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374</Words>
  <Application>Microsoft Office PowerPoint</Application>
  <PresentationFormat>Předvádění na obrazovce (4:3)</PresentationFormat>
  <Paragraphs>94</Paragraphs>
  <Slides>34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Alfa Slab One</vt:lpstr>
      <vt:lpstr>Arial</vt:lpstr>
      <vt:lpstr>Proxima Nova</vt:lpstr>
      <vt:lpstr>Gameday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 teď trochu technologie</vt:lpstr>
      <vt:lpstr>Co jsou vlastně HSLayers NG </vt:lpstr>
      <vt:lpstr>Co jsou vlastně HSLayers NG </vt:lpstr>
      <vt:lpstr>Co jsou vlastně HSLayers NG </vt:lpstr>
      <vt:lpstr>Co jsou vlastně HSLayers NG </vt:lpstr>
      <vt:lpstr>Co jsou vlastně HSLayers NG </vt:lpstr>
      <vt:lpstr>Co jsou vlastně HSLayers NG </vt:lpstr>
      <vt:lpstr>Co jsou vlastně HSLayers NG </vt:lpstr>
      <vt:lpstr>Co jsou vlastně HSLayers NG </vt:lpstr>
      <vt:lpstr>Co jsou vlastně HSLayers NG </vt:lpstr>
      <vt:lpstr>Co jsou vlastně HSLayers NG </vt:lpstr>
      <vt:lpstr>A jdeme dál </vt:lpstr>
      <vt:lpstr>Stačí se vám dívat na mapy na portále</vt:lpstr>
      <vt:lpstr>Tak tedy „Emebeded“</vt:lpstr>
      <vt:lpstr>Je vám to ještě málo</vt:lpstr>
      <vt:lpstr>Tak jedeme ještě dál</vt:lpstr>
      <vt:lpstr>Poznáváte</vt:lpstr>
      <vt:lpstr>A ejhle</vt:lpstr>
      <vt:lpstr>Co chystáme</vt:lpstr>
      <vt:lpstr>Začínáme</vt:lpstr>
      <vt:lpstr>Neshledanou za rok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Karel Charvat</dc:creator>
  <cp:lastModifiedBy>Karel Charvat</cp:lastModifiedBy>
  <cp:revision>9</cp:revision>
  <dcterms:modified xsi:type="dcterms:W3CDTF">2019-01-24T12:15:08Z</dcterms:modified>
</cp:coreProperties>
</file>